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2" r:id="rId3"/>
    <p:sldId id="314" r:id="rId5"/>
    <p:sldId id="256" r:id="rId6"/>
    <p:sldId id="257" r:id="rId7"/>
    <p:sldId id="258" r:id="rId8"/>
    <p:sldId id="259" r:id="rId9"/>
    <p:sldId id="289" r:id="rId10"/>
    <p:sldId id="290" r:id="rId11"/>
    <p:sldId id="291" r:id="rId12"/>
    <p:sldId id="292" r:id="rId13"/>
    <p:sldId id="293" r:id="rId14"/>
    <p:sldId id="261" r:id="rId15"/>
    <p:sldId id="263" r:id="rId16"/>
    <p:sldId id="264" r:id="rId17"/>
    <p:sldId id="265" r:id="rId18"/>
    <p:sldId id="266" r:id="rId19"/>
    <p:sldId id="268" r:id="rId20"/>
    <p:sldId id="269" r:id="rId21"/>
    <p:sldId id="270" r:id="rId22"/>
    <p:sldId id="271" r:id="rId23"/>
    <p:sldId id="272" r:id="rId24"/>
    <p:sldId id="273" r:id="rId25"/>
    <p:sldId id="274" r:id="rId26"/>
    <p:sldId id="275" r:id="rId27"/>
    <p:sldId id="276" r:id="rId28"/>
    <p:sldId id="277" r:id="rId29"/>
    <p:sldId id="2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70768850-8F7A-49CC-AC18-6FF65C26B98A}" type="slidenum">
              <a:rPr lang="en-US" altLang="zh-CN"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70768850-8F7A-49CC-AC18-6FF65C26B98A}"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true"/>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false" advTm="3000">
        <p14:gallery dir="l"/>
      </p:transition>
    </mc:Choice>
    <mc:Fallback>
      <p:transition spd="slow" advClick="false"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Content Placeholder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true"/>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true"/>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true"/>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true"/>
          </p:cNvSpPr>
          <p:nvPr>
            <p:ph type="ftr" sz="quarter" idx="11"/>
          </p:nvPr>
        </p:nvSpPr>
        <p:spPr/>
        <p:txBody>
          <a:bodyPr/>
          <a:lstStyle/>
          <a:p>
            <a:endParaRPr lang="en-US"/>
          </a:p>
        </p:txBody>
      </p:sp>
      <p:sp>
        <p:nvSpPr>
          <p:cNvPr id="9" name="Slide Number Placeholder 8"/>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smtClean="0"/>
              <a:t>Click to edit Master title style</a:t>
            </a:r>
            <a:endParaRPr lang="en-US"/>
          </a:p>
        </p:txBody>
      </p:sp>
      <p:sp>
        <p:nvSpPr>
          <p:cNvPr id="3" name="Date Placeholder 2"/>
          <p:cNvSpPr>
            <a:spLocks noGrp="true"/>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true"/>
          </p:cNvSpPr>
          <p:nvPr>
            <p:ph type="ftr" sz="quarter" idx="11"/>
          </p:nvPr>
        </p:nvSpPr>
        <p:spPr/>
        <p:txBody>
          <a:bodyPr/>
          <a:lstStyle/>
          <a:p>
            <a:endParaRPr lang="en-US"/>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true"/>
          </p:cNvSpPr>
          <p:nvPr>
            <p:ph type="ftr" sz="quarter" idx="11"/>
          </p:nvPr>
        </p:nvSpPr>
        <p:spPr/>
        <p:txBody>
          <a:bodyPr/>
          <a:lstStyle/>
          <a:p>
            <a:endParaRPr lang="en-US"/>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true"/>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true"/>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true"/>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rotWithShape="true">
          <a:blip r:embed="rId1" cstate="print">
            <a:extLst>
              <a:ext uri="{28A0092B-C50C-407E-A947-70E740481C1C}">
                <a14:useLocalDpi xmlns:a14="http://schemas.microsoft.com/office/drawing/2010/main" val="false"/>
              </a:ext>
            </a:extLst>
          </a:blip>
          <a:srcRect/>
          <a:stretch>
            <a:fillRect/>
          </a:stretch>
        </p:blipFill>
        <p:spPr>
          <a:xfrm flipH="true">
            <a:off x="12700" y="-244"/>
            <a:ext cx="12166600" cy="6858001"/>
          </a:xfrm>
          <a:prstGeom prst="rect">
            <a:avLst/>
          </a:prstGeom>
        </p:spPr>
      </p:pic>
      <p:sp>
        <p:nvSpPr>
          <p:cNvPr id="33" name="Rectangle 9"/>
          <p:cNvSpPr>
            <a:spLocks noChangeArrowheads="true"/>
          </p:cNvSpPr>
          <p:nvPr/>
        </p:nvSpPr>
        <p:spPr bwMode="black">
          <a:xfrm>
            <a:off x="161925" y="1389380"/>
            <a:ext cx="6573595" cy="1788795"/>
          </a:xfrm>
          <a:prstGeom prst="rect">
            <a:avLst/>
          </a:prstGeom>
          <a:noFill/>
          <a:effectLst/>
        </p:spPr>
        <p:txBody>
          <a:bodyPr wrap="square" rtlCol="0">
            <a:spAutoFit/>
          </a:bodyPr>
          <a:lstStyle/>
          <a:p>
            <a:pPr algn="ctr">
              <a:lnSpc>
                <a:spcPct val="115000"/>
              </a:lnSpc>
            </a:pPr>
            <a:r>
              <a:rPr lang="en-US" sz="4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又是一年开学季</a:t>
            </a:r>
            <a:endParaRPr lang="en-US" sz="48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15000"/>
              </a:lnSpc>
            </a:pPr>
            <a:r>
              <a:rPr lang="zh-CN" altLang="en-US" sz="4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欢迎大家来到大同大学</a:t>
            </a:r>
            <a:endParaRPr lang="en-US" altLang="zh-CN" sz="4800" b="1" dirty="0">
              <a:ln w="10160">
                <a:solidFill>
                  <a:srgbClr val="04082B"/>
                </a:solidFill>
                <a:prstDash val="solid"/>
              </a:ln>
              <a:solidFill>
                <a:srgbClr val="FFFFFF"/>
              </a:solidFill>
              <a:effectLst>
                <a:outerShdw blurRad="38100" dist="22860" dir="5400000" algn="tl" rotWithShape="0">
                  <a:srgbClr val="000000">
                    <a:alpha val="30000"/>
                  </a:srgbClr>
                </a:outerShdw>
              </a:effectLst>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4" name="Rectangle 7"/>
          <p:cNvSpPr>
            <a:spLocks noChangeArrowheads="true"/>
          </p:cNvSpPr>
          <p:nvPr/>
        </p:nvSpPr>
        <p:spPr bwMode="gray">
          <a:xfrm>
            <a:off x="406400" y="860745"/>
            <a:ext cx="2594221" cy="420370"/>
          </a:xfrm>
          <a:prstGeom prst="rect">
            <a:avLst/>
          </a:prstGeom>
          <a:noFill/>
          <a:effectLst/>
        </p:spPr>
        <p:txBody>
          <a:bodyPr wrap="square" rtlCol="0">
            <a:spAutoFit/>
          </a:bodyPr>
          <a:lstStyle/>
          <a:p>
            <a:r>
              <a:rPr lang="zh-CN" altLang="en-US" sz="2135"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公安保密宣传教育</a:t>
            </a:r>
            <a:endParaRPr lang="de-DE" altLang="zh-CN" sz="2135"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Rectangle 7"/>
          <p:cNvSpPr>
            <a:spLocks noChangeArrowheads="true"/>
          </p:cNvSpPr>
          <p:nvPr/>
        </p:nvSpPr>
        <p:spPr bwMode="gray">
          <a:xfrm>
            <a:off x="1510696" y="3948724"/>
            <a:ext cx="3875755" cy="522605"/>
          </a:xfrm>
          <a:prstGeom prst="rect">
            <a:avLst/>
          </a:prstGeom>
          <a:noFill/>
          <a:effectLst/>
        </p:spPr>
        <p:txBody>
          <a:bodyPr wrap="square" rtlCol="0">
            <a:spAutoFit/>
          </a:bodyPr>
          <a:lstStyle/>
          <a:p>
            <a:pPr>
              <a:lnSpc>
                <a:spcPct val="150000"/>
              </a:lnSpc>
            </a:pPr>
            <a:r>
              <a:rPr lang="zh-CN" altLang="en-US" sz="1865"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宣讲人：某某某    时间：</a:t>
            </a:r>
            <a:r>
              <a:rPr lang="en-US" altLang="zh-CN" sz="1865"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20XX.XX</a:t>
            </a:r>
            <a:endParaRPr lang="de-DE" altLang="zh-CN" sz="1865"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36" name="组合 35"/>
          <p:cNvGrpSpPr/>
          <p:nvPr/>
        </p:nvGrpSpPr>
        <p:grpSpPr>
          <a:xfrm>
            <a:off x="734060" y="3469640"/>
            <a:ext cx="4972685" cy="1209040"/>
            <a:chOff x="3076799" y="3021993"/>
            <a:chExt cx="3027490" cy="308559"/>
          </a:xfrm>
        </p:grpSpPr>
        <p:sp>
          <p:nvSpPr>
            <p:cNvPr id="37" name="剪去对角的矩形 10"/>
            <p:cNvSpPr/>
            <p:nvPr/>
          </p:nvSpPr>
          <p:spPr>
            <a:xfrm>
              <a:off x="3130639" y="3047585"/>
              <a:ext cx="2973650" cy="282967"/>
            </a:xfrm>
            <a:prstGeom prst="snip2DiagRect">
              <a:avLst>
                <a:gd name="adj1" fmla="val 0"/>
                <a:gd name="adj2" fmla="val 20953"/>
              </a:avLst>
            </a:prstGeom>
            <a:solidFill>
              <a:srgbClr val="133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Rectangle 7"/>
            <p:cNvSpPr>
              <a:spLocks noChangeArrowheads="true"/>
            </p:cNvSpPr>
            <p:nvPr/>
          </p:nvSpPr>
          <p:spPr bwMode="gray">
            <a:xfrm>
              <a:off x="3076799" y="3021993"/>
              <a:ext cx="2963884" cy="305966"/>
            </a:xfrm>
            <a:prstGeom prst="rect">
              <a:avLst/>
            </a:prstGeom>
            <a:noFill/>
            <a:effectLst/>
          </p:spPr>
          <p:txBody>
            <a:bodyPr wrap="square" rtlCol="0">
              <a:spAutoFit/>
            </a:bodyPr>
            <a:lstStyle/>
            <a:p>
              <a:pPr algn="ctr">
                <a:lnSpc>
                  <a:spcPct val="150000"/>
                </a:lnSpc>
              </a:pPr>
              <a:r>
                <a:rPr lang="zh-CN" alt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大学生</a:t>
              </a:r>
              <a:r>
                <a:rPr 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网络安全</a:t>
              </a:r>
              <a:r>
                <a:rPr lang="zh-CN" alt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指南</a:t>
              </a:r>
              <a:endParaRPr lang="zh-CN" alt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pPr>
              <a:r>
                <a:rPr lang="en-US" sz="2000" b="1">
                  <a:solidFill>
                    <a:srgbClr val="FFFFFF">
                      <a:alpha val="100000"/>
                    </a:srgbClr>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宣讲人</a:t>
              </a:r>
              <a:r>
                <a:rPr lang="zh-CN" altLang="en-US" sz="2000" b="1">
                  <a:solidFill>
                    <a:srgbClr val="FFFFFF">
                      <a:alpha val="100000"/>
                    </a:srgbClr>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rPr>
                <a:t>：</a:t>
              </a:r>
              <a:endParaRPr lang="zh-CN" altLang="en-US" sz="2000" b="1" spc="900"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false" advTm="3000">
        <p14:gallery dir="l"/>
      </p:transition>
    </mc:Choice>
    <mc:Fallback>
      <p:transition spd="slow" advClick="false"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6" presetClass="entr" presetSubtype="21"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true"/>
      <p:bldP spid="34" grpId="0" bldLvl="0" animBg="true"/>
      <p:bldP spid="35" grpId="0" bldLvl="0" animBg="tru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true"/>
          <p:nvPr>
            <p:custDataLst>
              <p:tags r:id="rId2"/>
            </p:custDataLst>
          </p:nvPr>
        </p:nvSpPr>
        <p:spPr>
          <a:xfrm>
            <a:off x="647700" y="1948180"/>
            <a:ext cx="5073650" cy="3423920"/>
          </a:xfrm>
          <a:prstGeom prst="rect">
            <a:avLst/>
          </a:prstGeom>
        </p:spPr>
        <p:txBody>
          <a:bodyPr vert="horz" wrap="square" lIns="123825" tIns="123825" rIns="57150" bIns="123825" rtlCol="0" anchor="t" anchorCtr="false">
            <a:noAutofit/>
          </a:bodyPr>
          <a:lstStyle/>
          <a:p>
            <a:pPr>
              <a:lnSpc>
                <a:spcPct val="14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诈骗分子会在微信群、朋友圈或网络购物平台上发布出售低价商品、提供各种生活技能服务的信息。在吸引到有购买意愿的受害人后，诈骗分子会以各种理由要求添加受害人的微信或QQ，脱离平台进行交谈。然后诈骗分子会向受害人发送虚假付款链接，诱骗受害人到虚假交易平台上付款。当受害人付款后，发现对方并未发货、或者并未提供服务时，诈骗分子还会伪装成平台“客服”，以收取“定金”“保证金”“货物被扣要交罚款”等理由，诱骗受害人反复转账。</a:t>
            </a:r>
            <a:r>
              <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rPr>
              <a:t>（大学生常见虚假购物身份：代购、演出黄牛、游戏代练等）</a:t>
            </a:r>
            <a:endParaRPr lang="zh-CN"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custDataLst>
              <p:tags r:id="rId3"/>
            </p:custDataLst>
          </p:nvPr>
        </p:nvSpPr>
        <p:spPr>
          <a:xfrm>
            <a:off x="1391801" y="1129990"/>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典型案例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四</a:t>
            </a:r>
            <a:r>
              <a:rPr lang="en-US" altLang="zh-CN"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rPr>
              <a:t>虚假购物</a:t>
            </a:r>
            <a:endPar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大学生受骗案例分析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custDataLst>
              <p:tags r:id="rId4"/>
            </p:custDataLst>
          </p:nvPr>
        </p:nvSpPr>
        <p:spPr>
          <a:xfrm>
            <a:off x="542238" y="1269229"/>
            <a:ext cx="849630" cy="46037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5"/>
            </p:custDataLst>
          </p:nvPr>
        </p:nvSpPr>
        <p:spPr>
          <a:xfrm>
            <a:off x="647738" y="1180102"/>
            <a:ext cx="638629" cy="638629"/>
          </a:xfrm>
          <a:prstGeom prst="rect">
            <a:avLst/>
          </a:prstGeom>
          <a:noFill/>
          <a:ln w="19050">
            <a:solidFill>
              <a:schemeClr val="accent1">
                <a:alpha val="100000"/>
              </a:schemeClr>
            </a:solidFill>
            <a:prstDash val="solid"/>
          </a:ln>
        </p:spPr>
      </p:sp>
      <p:sp>
        <p:nvSpPr>
          <p:cNvPr id="18" name="文本框 17"/>
          <p:cNvSpPr txBox="true"/>
          <p:nvPr/>
        </p:nvSpPr>
        <p:spPr>
          <a:xfrm>
            <a:off x="6495415" y="5172075"/>
            <a:ext cx="4924425" cy="1198880"/>
          </a:xfrm>
          <a:prstGeom prst="rect">
            <a:avLst/>
          </a:prstGeom>
          <a:noFill/>
        </p:spPr>
        <p:txBody>
          <a:bodyPr wrap="square" rtlCol="0">
            <a:spAutoFit/>
          </a:bodyPr>
          <a:p>
            <a:r>
              <a:rPr lang="zh-CN" altLang="en-US" b="1">
                <a:solidFill>
                  <a:srgbClr val="FF0000"/>
                </a:solidFill>
              </a:rPr>
              <a:t>通过正规网购平台购买商品、寻求生活技能服务时，请严格遵守平台交易流程，不脱离平台私下交易，切记不要点击陌生链接，或者将钱款直接转给对方。</a:t>
            </a:r>
            <a:endParaRPr lang="zh-CN" altLang="en-US" b="1">
              <a:solidFill>
                <a:srgbClr val="FF0000"/>
              </a:solidFill>
            </a:endParaRPr>
          </a:p>
        </p:txBody>
      </p:sp>
      <p:pic>
        <p:nvPicPr>
          <p:cNvPr id="5" name="图片 4"/>
          <p:cNvPicPr>
            <a:picLocks noChangeAspect="true"/>
          </p:cNvPicPr>
          <p:nvPr/>
        </p:nvPicPr>
        <p:blipFill>
          <a:blip r:embed="rId6"/>
          <a:stretch>
            <a:fillRect/>
          </a:stretch>
        </p:blipFill>
        <p:spPr>
          <a:xfrm>
            <a:off x="6017260" y="1052830"/>
            <a:ext cx="5402580" cy="41192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true"/>
          <p:nvPr>
            <p:custDataLst>
              <p:tags r:id="rId2"/>
            </p:custDataLst>
          </p:nvPr>
        </p:nvSpPr>
        <p:spPr>
          <a:xfrm>
            <a:off x="647700" y="1948180"/>
            <a:ext cx="5073650" cy="3423920"/>
          </a:xfrm>
          <a:prstGeom prst="rect">
            <a:avLst/>
          </a:prstGeom>
        </p:spPr>
        <p:txBody>
          <a:bodyPr vert="horz" wrap="square" lIns="123825" tIns="123825" rIns="57150" bIns="123825" rtlCol="0" anchor="t" anchorCtr="false">
            <a:noAutofit/>
          </a:bodyPr>
          <a:lstStyle/>
          <a:p>
            <a:pPr>
              <a:lnSpc>
                <a:spcPct val="140000"/>
              </a:lnSpc>
            </a:pPr>
            <a:r>
              <a:rPr sz="1600">
                <a:solidFill>
                  <a:schemeClr val="dk1">
                    <a:alpha val="100000"/>
                  </a:schemeClr>
                </a:solidFill>
                <a:latin typeface="微软雅黑" panose="020B0503020204020204" charset="-122"/>
                <a:ea typeface="微软雅黑" panose="020B0503020204020204" charset="-122"/>
                <a:cs typeface="微软雅黑" panose="020B0503020204020204" charset="-122"/>
              </a:rPr>
              <a:t>诈骗分子会在游戏的聊天界面、或者各个网游账号交易平台寻找有出售游戏账号或装备需求的受害者，并添加对方为QQ、微信好友，确认交易流程。然后通过发送假的资金入账截图，让受害者误以为交易成功，再以各种理由让受害人添加虚假“客服”的联系方式、或者进入诈骗分子伪装的虚假交易平台。随后，诈骗分子会伪装成平台“客服”，以“账号提现失败”、交纳“保证金”、“账号被冻结”等理由，要求受害人反复转账，直至受害人察觉自己被骗。</a:t>
            </a:r>
            <a:endParaRPr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custDataLst>
              <p:tags r:id="rId3"/>
            </p:custDataLst>
          </p:nvPr>
        </p:nvSpPr>
        <p:spPr>
          <a:xfrm>
            <a:off x="1391801" y="1129990"/>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典型案例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五</a:t>
            </a:r>
            <a:r>
              <a:rPr lang="en-US" altLang="zh-CN"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rPr>
              <a:t>虚假交易</a:t>
            </a:r>
            <a:endPar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大学生受骗案例分析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custDataLst>
              <p:tags r:id="rId4"/>
            </p:custDataLst>
          </p:nvPr>
        </p:nvSpPr>
        <p:spPr>
          <a:xfrm>
            <a:off x="542238" y="1269229"/>
            <a:ext cx="849630" cy="46037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05</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5"/>
            </p:custDataLst>
          </p:nvPr>
        </p:nvSpPr>
        <p:spPr>
          <a:xfrm>
            <a:off x="647738" y="1180102"/>
            <a:ext cx="638629" cy="638629"/>
          </a:xfrm>
          <a:prstGeom prst="rect">
            <a:avLst/>
          </a:prstGeom>
          <a:noFill/>
          <a:ln w="19050">
            <a:solidFill>
              <a:schemeClr val="accent1">
                <a:alpha val="100000"/>
              </a:schemeClr>
            </a:solidFill>
            <a:prstDash val="solid"/>
          </a:ln>
        </p:spPr>
      </p:sp>
      <p:sp>
        <p:nvSpPr>
          <p:cNvPr id="18" name="文本框 17"/>
          <p:cNvSpPr txBox="true"/>
          <p:nvPr/>
        </p:nvSpPr>
        <p:spPr>
          <a:xfrm>
            <a:off x="6495415" y="5172075"/>
            <a:ext cx="4924425" cy="1198880"/>
          </a:xfrm>
          <a:prstGeom prst="rect">
            <a:avLst/>
          </a:prstGeom>
          <a:noFill/>
        </p:spPr>
        <p:txBody>
          <a:bodyPr wrap="square" rtlCol="0">
            <a:spAutoFit/>
          </a:bodyPr>
          <a:p>
            <a:r>
              <a:rPr lang="zh-CN" altLang="en-US">
                <a:solidFill>
                  <a:srgbClr val="FF0000"/>
                </a:solidFill>
              </a:rPr>
              <a:t>充值游戏币、买卖游戏装备和游戏账号时，一定要在官方网站或是官方指定的交易平台进行，避免私下交易。如果有客服以账户冻结无法提现为由，要求充值转账的，都是诈骗。</a:t>
            </a:r>
            <a:endParaRPr lang="zh-CN" altLang="en-US">
              <a:solidFill>
                <a:srgbClr val="FF0000"/>
              </a:solidFill>
            </a:endParaRPr>
          </a:p>
        </p:txBody>
      </p:sp>
      <p:pic>
        <p:nvPicPr>
          <p:cNvPr id="2" name="图片 1"/>
          <p:cNvPicPr>
            <a:picLocks noChangeAspect="true"/>
          </p:cNvPicPr>
          <p:nvPr/>
        </p:nvPicPr>
        <p:blipFill>
          <a:blip r:embed="rId6"/>
          <a:stretch>
            <a:fillRect/>
          </a:stretch>
        </p:blipFill>
        <p:spPr>
          <a:xfrm>
            <a:off x="6123305" y="916305"/>
            <a:ext cx="5426075" cy="41586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l="26830" r="26830"/>
          <a:stretch>
            <a:fillRect/>
          </a:stretch>
        </p:blipFill>
        <p:spPr>
          <a:xfrm>
            <a:off x="875314" y="2169726"/>
            <a:ext cx="2050689" cy="3916435"/>
          </a:xfrm>
          <a:prstGeom prst="rect">
            <a:avLst/>
          </a:prstGeom>
        </p:spPr>
      </p:pic>
      <p:pic>
        <p:nvPicPr>
          <p:cNvPr id="3" name="Picture 3"/>
          <p:cNvPicPr>
            <a:picLocks noChangeAspect="true"/>
          </p:cNvPicPr>
          <p:nvPr/>
        </p:nvPicPr>
        <p:blipFill>
          <a:blip r:embed="rId3"/>
          <a:srcRect l="26787" r="26787"/>
          <a:stretch>
            <a:fillRect/>
          </a:stretch>
        </p:blipFill>
        <p:spPr>
          <a:xfrm>
            <a:off x="5430979" y="2169726"/>
            <a:ext cx="2050689" cy="3916435"/>
          </a:xfrm>
          <a:prstGeom prst="rect">
            <a:avLst/>
          </a:prstGeom>
        </p:spPr>
      </p:pic>
      <p:pic>
        <p:nvPicPr>
          <p:cNvPr id="4" name="Picture 4"/>
          <p:cNvPicPr>
            <a:picLocks noChangeAspect="true"/>
          </p:cNvPicPr>
          <p:nvPr/>
        </p:nvPicPr>
        <p:blipFill>
          <a:blip r:embed="rId4"/>
          <a:srcRect l="30430" r="30430"/>
          <a:stretch>
            <a:fillRect/>
          </a:stretch>
        </p:blipFill>
        <p:spPr>
          <a:xfrm>
            <a:off x="3153146" y="1697364"/>
            <a:ext cx="2050689" cy="3916435"/>
          </a:xfrm>
          <a:prstGeom prst="rect">
            <a:avLst/>
          </a:prstGeom>
        </p:spPr>
      </p:pic>
      <p:sp>
        <p:nvSpPr>
          <p:cNvPr id="5" name="AutoShape 5"/>
          <p:cNvSpPr/>
          <p:nvPr/>
        </p:nvSpPr>
        <p:spPr>
          <a:xfrm>
            <a:off x="7851998" y="1070874"/>
            <a:ext cx="3834950" cy="1465716"/>
          </a:xfrm>
          <a:prstGeom prst="rect">
            <a:avLst/>
          </a:prstGeom>
          <a:noFill/>
        </p:spPr>
        <p:txBody>
          <a:bodyPr vert="horz" wrap="square" lIns="91440" tIns="45720" rIns="91440" bIns="45720" rtlCol="0" anchor="t" anchorCtr="false">
            <a:noAutofit/>
          </a:bodyPr>
          <a:lstStyle/>
          <a:p>
            <a:pPr algn="l">
              <a:lnSpc>
                <a:spcPct val="140000"/>
              </a:lnSpc>
              <a:defRPr/>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随着科技的发展，诈骗手段不断更新，如利用AI技术伪造语音、视频进行诈骗。</a:t>
            </a:r>
            <a:endParaRPr lang="en-US" sz="1600"/>
          </a:p>
        </p:txBody>
      </p:sp>
      <p:sp>
        <p:nvSpPr>
          <p:cNvPr id="6" name="AutoShape 6"/>
          <p:cNvSpPr/>
          <p:nvPr/>
        </p:nvSpPr>
        <p:spPr>
          <a:xfrm>
            <a:off x="7851998" y="494460"/>
            <a:ext cx="3606165" cy="575781"/>
          </a:xfrm>
          <a:prstGeom prst="rect">
            <a:avLst/>
          </a:prstGeom>
          <a:noFill/>
        </p:spPr>
        <p:txBody>
          <a:bodyPr vert="horz" wrap="square" lIns="91440" tIns="45720" rIns="91440" bIns="45720" rtlCol="0" anchor="b" anchorCtr="false">
            <a:norm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诈骗手段不断翻新</a:t>
            </a:r>
            <a:endParaRPr lang="en-US" sz="1100"/>
          </a:p>
        </p:txBody>
      </p:sp>
      <p:sp>
        <p:nvSpPr>
          <p:cNvPr id="7" name="AutoShape 7"/>
          <p:cNvSpPr/>
          <p:nvPr/>
        </p:nvSpPr>
        <p:spPr>
          <a:xfrm>
            <a:off x="7851998" y="2535998"/>
            <a:ext cx="3834950" cy="1451935"/>
          </a:xfrm>
          <a:prstGeom prst="rect">
            <a:avLst/>
          </a:prstGeom>
          <a:noFill/>
        </p:spPr>
        <p:txBody>
          <a:bodyPr vert="horz" wrap="square" lIns="91440" tIns="45720" rIns="91440" bIns="45720" rtlCol="0" anchor="t" anchorCtr="false">
            <a:noAutofit/>
          </a:bodyPr>
          <a:lstStyle/>
          <a:p>
            <a:pPr algn="l">
              <a:lnSpc>
                <a:spcPct val="140000"/>
              </a:lnSpc>
              <a:defRPr/>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网络诈骗逐渐呈现出产业化、专业化、团伙化的趋势，使得诈骗行为更加难以防范和打击。</a:t>
            </a:r>
            <a:endParaRPr lang="en-US" sz="1600"/>
          </a:p>
        </p:txBody>
      </p:sp>
      <p:sp>
        <p:nvSpPr>
          <p:cNvPr id="8" name="AutoShape 8"/>
          <p:cNvSpPr/>
          <p:nvPr/>
        </p:nvSpPr>
        <p:spPr>
          <a:xfrm>
            <a:off x="7851998" y="1895300"/>
            <a:ext cx="3606329" cy="640699"/>
          </a:xfrm>
          <a:prstGeom prst="rect">
            <a:avLst/>
          </a:prstGeom>
          <a:noFill/>
        </p:spPr>
        <p:txBody>
          <a:bodyPr vert="horz" wrap="square" lIns="91440" tIns="45720" rIns="91440" bIns="45720" rtlCol="0" anchor="b" anchorCtr="false">
            <a:noAutofit/>
          </a:bodyPr>
          <a:lstStyle/>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诈骗团伙产业化运作</a:t>
            </a:r>
            <a:endParaRPr lang="en-US" sz="1100"/>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诈骗手段更新与演变</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8"/>
          <p:cNvSpPr/>
          <p:nvPr/>
        </p:nvSpPr>
        <p:spPr>
          <a:xfrm>
            <a:off x="7851998" y="3507565"/>
            <a:ext cx="3606329" cy="640699"/>
          </a:xfrm>
          <a:prstGeom prst="rect">
            <a:avLst/>
          </a:prstGeom>
          <a:noFill/>
        </p:spPr>
        <p:txBody>
          <a:bodyPr vert="horz" wrap="square" lIns="91440" tIns="45720" rIns="91440" bIns="45720" rtlCol="0" anchor="b" anchorCtr="false">
            <a:noAutofit/>
          </a:bodyPr>
          <a:p>
            <a:pPr algn="l">
              <a:lnSpc>
                <a:spcPct val="120000"/>
              </a:lnSpc>
              <a:defRPr/>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黑灰产犯罪境外化</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7"/>
          <p:cNvSpPr/>
          <p:nvPr/>
        </p:nvSpPr>
        <p:spPr>
          <a:xfrm>
            <a:off x="7909560" y="4148455"/>
            <a:ext cx="3806190" cy="1292225"/>
          </a:xfrm>
          <a:prstGeom prst="rect">
            <a:avLst/>
          </a:prstGeom>
          <a:noFill/>
        </p:spPr>
        <p:txBody>
          <a:bodyPr vert="horz" wrap="square" lIns="91440" tIns="45720" rIns="91440" bIns="45720" rtlCol="0" anchor="t" anchorCtr="false">
            <a:noAutofit/>
          </a:bodyPr>
          <a:p>
            <a:pPr algn="l">
              <a:lnSpc>
                <a:spcPct val="140000"/>
              </a:lnSpc>
              <a:defRPr/>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随着国内打击力度加大，</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大</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部分犯罪链条逐步向境外转移，或是在境内大量使用境外通信工具以及服务器设在境外的资金交易平台等</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02</a:t>
            </a:r>
            <a:endPar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大学生易受骗原因剖析</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true"/>
          </p:cNvPicPr>
          <p:nvPr/>
        </p:nvPicPr>
        <p:blipFill>
          <a:blip r:embed="rId2">
            <a:alphaModFix amt="100000"/>
          </a:blip>
          <a:srcRect l="12500" r="12500"/>
          <a:stretch>
            <a:fillRect/>
          </a:stretch>
        </p:blipFill>
        <p:spPr>
          <a:xfrm>
            <a:off x="7804006" y="1329783"/>
            <a:ext cx="3831201" cy="5108268"/>
          </a:xfrm>
          <a:prstGeom prst="rect">
            <a:avLst/>
          </a:prstGeom>
        </p:spPr>
      </p:pic>
      <p:sp>
        <p:nvSpPr>
          <p:cNvPr id="5" name="TextBox 5"/>
          <p:cNvSpPr txBox="true"/>
          <p:nvPr/>
        </p:nvSpPr>
        <p:spPr>
          <a:xfrm>
            <a:off x="1030579" y="2089154"/>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社会经验不足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1030579" y="2610429"/>
            <a:ext cx="6238875" cy="950067"/>
          </a:xfrm>
          <a:prstGeom prst="rect">
            <a:avLst/>
          </a:prstGeom>
        </p:spPr>
        <p:txBody>
          <a:bodyPr vert="horz" wrap="square" lIns="123825" tIns="123825" rIns="57150" bIns="123825"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大学生刚从校园步入社会，对社会上的各种诈骗手段了解不足，容易成为诈骗分子的目标。</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1030579" y="4183053"/>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防范意识薄弱</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1030579" y="4712439"/>
            <a:ext cx="6238875" cy="936429"/>
          </a:xfrm>
          <a:prstGeom prst="rect">
            <a:avLst/>
          </a:prstGeom>
        </p:spPr>
        <p:txBody>
          <a:bodyPr vert="horz" wrap="square" lIns="123825" tIns="123825" rIns="57150" bIns="123825"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部分大学生对网络安全缺乏足够的认识，对于陌生人的信息和邀请往往缺乏警惕性。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缺乏社会经验和防范意识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t="7716" b="7716"/>
          <a:stretch>
            <a:fillRect/>
          </a:stretch>
        </p:blipFill>
        <p:spPr>
          <a:xfrm>
            <a:off x="7007707" y="1744635"/>
            <a:ext cx="4750584" cy="4285329"/>
          </a:xfrm>
          <a:prstGeom prst="rect">
            <a:avLst/>
          </a:prstGeom>
        </p:spPr>
      </p:pic>
      <p:sp>
        <p:nvSpPr>
          <p:cNvPr id="3" name="TextBox 3"/>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好奇心强，易于尝试新事物</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AutoShape 4"/>
          <p:cNvSpPr/>
          <p:nvPr/>
        </p:nvSpPr>
        <p:spPr>
          <a:xfrm>
            <a:off x="3729746" y="1769675"/>
            <a:ext cx="3031629" cy="4285329"/>
          </a:xfrm>
          <a:prstGeom prst="roundRect">
            <a:avLst>
              <a:gd name="adj" fmla="val 0"/>
            </a:avLst>
          </a:prstGeom>
          <a:solidFill>
            <a:schemeClr val="lt2">
              <a:alpha val="80000"/>
            </a:schemeClr>
          </a:solidFill>
        </p:spPr>
      </p:sp>
      <p:sp>
        <p:nvSpPr>
          <p:cNvPr id="5" name="TextBox 5"/>
          <p:cNvSpPr txBox="true"/>
          <p:nvPr/>
        </p:nvSpPr>
        <p:spPr>
          <a:xfrm>
            <a:off x="3923235" y="2035795"/>
            <a:ext cx="2644651" cy="649939"/>
          </a:xfrm>
          <a:prstGeom prst="rect">
            <a:avLst/>
          </a:prstGeom>
        </p:spPr>
        <p:txBody>
          <a:bodyPr vert="horz" wrap="square" lIns="66008" tIns="33052" rIns="66008" bIns="33052" rtlCol="0" anchor="ctr" anchorCtr="false">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尝试心理作祟</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3923235" y="2757859"/>
            <a:ext cx="2644651" cy="2924764"/>
          </a:xfrm>
          <a:prstGeom prst="rect">
            <a:avLst/>
          </a:prstGeom>
        </p:spPr>
        <p:txBody>
          <a:bodyPr vert="horz" wrap="square" lIns="66008" tIns="33052" rIns="66008" bIns="33052" rtlCol="0" anchor="t" anchorCtr="false">
            <a:noAutofit/>
          </a:bodyPr>
          <a:lstStyle/>
          <a:p>
            <a:pPr algn="ct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部分大学生在面对未知的网络事物时，存在一种“试试看”的心理，这种心理往往被诈骗分子所利用。</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56553" y="1764765"/>
            <a:ext cx="3031629" cy="4285329"/>
          </a:xfrm>
          <a:prstGeom prst="roundRect">
            <a:avLst>
              <a:gd name="adj" fmla="val 0"/>
            </a:avLst>
          </a:prstGeom>
          <a:solidFill>
            <a:schemeClr val="lt2">
              <a:alpha val="80000"/>
            </a:schemeClr>
          </a:solidFill>
        </p:spPr>
      </p:sp>
      <p:sp>
        <p:nvSpPr>
          <p:cNvPr id="8" name="TextBox 8"/>
          <p:cNvSpPr txBox="true"/>
          <p:nvPr/>
        </p:nvSpPr>
        <p:spPr>
          <a:xfrm>
            <a:off x="750042" y="2035795"/>
            <a:ext cx="2644651" cy="649939"/>
          </a:xfrm>
          <a:prstGeom prst="rect">
            <a:avLst/>
          </a:prstGeom>
        </p:spPr>
        <p:txBody>
          <a:bodyPr vert="horz" wrap="square" lIns="66008" tIns="33052" rIns="66008" bIns="33052" rtlCol="0" anchor="ctr" anchorCtr="false">
            <a:noAutofit/>
          </a:bodyPr>
          <a:lstStyle/>
          <a:p>
            <a:pPr algn="ctr">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好奇心驱使</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750042" y="2758029"/>
            <a:ext cx="2644651" cy="2924764"/>
          </a:xfrm>
          <a:prstGeom prst="rect">
            <a:avLst/>
          </a:prstGeom>
        </p:spPr>
        <p:txBody>
          <a:bodyPr vert="horz" wrap="square" lIns="66008" tIns="33052" rIns="66008" bIns="33052" rtlCol="0" anchor="t" anchorCtr="false">
            <a:noAutofit/>
          </a:bodyPr>
          <a:lstStyle/>
          <a:p>
            <a:pPr algn="ct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大学生正处于年轻好奇的阶段，对于新鲜事物和网络上的各种新奇玩法充满好奇，容易在不经意间陷入诈骗陷阱。</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15969" r="15969"/>
          <a:stretch>
            <a:fillRect/>
          </a:stretch>
        </p:blipFill>
        <p:spPr>
          <a:xfrm>
            <a:off x="615557" y="1293101"/>
            <a:ext cx="3938036" cy="5250714"/>
          </a:xfrm>
          <a:prstGeom prst="rect">
            <a:avLst/>
          </a:prstGeom>
        </p:spPr>
      </p:pic>
      <p:sp>
        <p:nvSpPr>
          <p:cNvPr id="3" name="AutoShape 3"/>
          <p:cNvSpPr/>
          <p:nvPr/>
        </p:nvSpPr>
        <p:spPr>
          <a:xfrm>
            <a:off x="4232060" y="1718638"/>
            <a:ext cx="7211308" cy="4522346"/>
          </a:xfrm>
          <a:prstGeom prst="roundRect">
            <a:avLst>
              <a:gd name="adj" fmla="val 4504"/>
            </a:avLst>
          </a:prstGeom>
          <a:solidFill>
            <a:srgbClr val="FFFFFF">
              <a:alpha val="100000"/>
            </a:srgbClr>
          </a:solidFill>
          <a:effectLst>
            <a:outerShdw blurRad="381000">
              <a:srgbClr val="000000">
                <a:alpha val="7000"/>
              </a:srgbClr>
            </a:outerShdw>
          </a:effectLst>
        </p:spPr>
      </p:sp>
      <p:sp>
        <p:nvSpPr>
          <p:cNvPr id="4" name="TextBox 4"/>
          <p:cNvSpPr txBox="true"/>
          <p:nvPr/>
        </p:nvSpPr>
        <p:spPr>
          <a:xfrm>
            <a:off x="4599214" y="2711090"/>
            <a:ext cx="6477000" cy="1257743"/>
          </a:xfrm>
          <a:prstGeom prst="rect">
            <a:avLst/>
          </a:prstGeom>
        </p:spPr>
        <p:txBody>
          <a:bodyPr vert="horz" wrap="square" lIns="123825" tIns="123825" rIns="57150" bIns="123825" rtlCol="0" anchor="t" anchorCtr="false">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一些大学生在面对网络上的各种优惠、赠品等活动时，容易被眼前的小利益所诱惑，从而忽略了背后的风险。</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true"/>
          <p:nvPr/>
        </p:nvSpPr>
        <p:spPr>
          <a:xfrm>
            <a:off x="4599214" y="2143575"/>
            <a:ext cx="6477000" cy="645267"/>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贪图小便宜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4599214" y="4589063"/>
            <a:ext cx="6477000" cy="1271524"/>
          </a:xfrm>
          <a:prstGeom prst="rect">
            <a:avLst/>
          </a:prstGeom>
        </p:spPr>
        <p:txBody>
          <a:bodyPr vert="horz" wrap="square" lIns="123825" tIns="123825" rIns="57150" bIns="123825" rtlCol="0" anchor="t" anchorCtr="false">
            <a:noAutofit/>
          </a:bodyPr>
          <a:lstStyle/>
          <a:p>
            <a:pPr>
              <a:lnSpc>
                <a:spcPct val="140000"/>
              </a:lnSpc>
            </a:pPr>
            <a:r>
              <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rPr>
              <a:t>部分大学生对于网络上的虚假宣传和夸大其词的广告缺乏辨别能力，容易上当受骗。</a:t>
            </a:r>
            <a:endParaRPr lang="en-US" sz="150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4599214" y="4153214"/>
            <a:ext cx="6477000" cy="645267"/>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轻信虚假宣传</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贪图小利，轻信虚假宣传</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03</a:t>
            </a:r>
            <a:endPar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网络诈骗--</a:t>
            </a:r>
            <a:r>
              <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帮信</a:t>
            </a:r>
            <a:endParaRPr lang="zh-CN" alt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689593" y="1595455"/>
            <a:ext cx="6734175" cy="771853"/>
          </a:xfrm>
          <a:prstGeom prst="rect">
            <a:avLst/>
          </a:prstGeom>
        </p:spPr>
        <p:txBody>
          <a:bodyPr vert="horz" wrap="square" lIns="123825" tIns="123825" rIns="57150" bIns="123825" rtlCol="0" anchor="b" anchorCtr="false">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租借大学生账号洗钱</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621030" y="2246630"/>
            <a:ext cx="5491480" cy="3935095"/>
          </a:xfrm>
          <a:prstGeom prst="rect">
            <a:avLst/>
          </a:prstGeom>
        </p:spPr>
        <p:txBody>
          <a:bodyPr vert="horz" wrap="square" lIns="123825" tIns="123825" rIns="57150" bIns="123825"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为隐藏真实身份，躲避法律的制裁，电信网络诈骗等黑产团伙日益呈现出“隐匿性”的特征，他们开始租用、购买普通群众的手机卡、支付账户（具有支付或转账功能的银行卡、网银、手机APP账号等），让普通群众成为犯罪的“替罪羊”。近年来，犯罪分子更是以兼职的形式诱骗大学生出租、出借、出售支付账户，利用大学生涉世未深，经济未独立，又不懂法律的特征，许以高额返利获取他们的实名制支付账户，进行诈骗、洗钱等违法犯罪活动。</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756268" y="6181746"/>
            <a:ext cx="7784538"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cxnSp>
        <p:nvCxnSpPr>
          <p:cNvPr id="8" name="Connector 8"/>
          <p:cNvCxnSpPr/>
          <p:nvPr/>
        </p:nvCxnSpPr>
        <p:spPr>
          <a:xfrm>
            <a:off x="756268" y="3856089"/>
            <a:ext cx="70834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TextBox 9"/>
          <p:cNvSpPr txBox="true"/>
          <p:nvPr/>
        </p:nvSpPr>
        <p:spPr>
          <a:xfrm>
            <a:off x="397918" y="285013"/>
            <a:ext cx="11239500" cy="893445"/>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大学生出租、出借、出售支付账户成犯罪帮凶</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true"/>
          </p:cNvPicPr>
          <p:nvPr/>
        </p:nvPicPr>
        <p:blipFill>
          <a:blip r:embed="rId2"/>
          <a:stretch>
            <a:fillRect/>
          </a:stretch>
        </p:blipFill>
        <p:spPr>
          <a:xfrm>
            <a:off x="6112510" y="1402715"/>
            <a:ext cx="5697220" cy="42424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cxnSp>
        <p:nvCxnSpPr>
          <p:cNvPr id="3" name="Connector 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TextBox 5"/>
          <p:cNvSpPr txBox="true"/>
          <p:nvPr/>
        </p:nvSpPr>
        <p:spPr>
          <a:xfrm>
            <a:off x="417663" y="4041455"/>
            <a:ext cx="7806355" cy="762000"/>
          </a:xfrm>
          <a:prstGeom prst="rect">
            <a:avLst/>
          </a:prstGeom>
        </p:spPr>
        <p:txBody>
          <a:bodyPr vert="horz" wrap="square" lIns="123825" tIns="123825" rIns="57150" bIns="123825" rtlCol="0" anchor="b" anchorCtr="false">
            <a:noAutofit/>
          </a:bodyPr>
          <a:lstStyle/>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普法时刻：</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675640" y="1023620"/>
            <a:ext cx="5568950" cy="3245485"/>
          </a:xfrm>
          <a:prstGeom prst="rect">
            <a:avLst/>
          </a:prstGeom>
        </p:spPr>
        <p:txBody>
          <a:bodyPr vert="horz" wrap="square" lIns="123825" tIns="123825" rIns="57150" bIns="123825" rtlCol="0" anchor="t" anchorCtr="false">
            <a:noAutofit/>
          </a:bodyPr>
          <a:lstStyle/>
          <a:p>
            <a:pPr>
              <a:lnSpc>
                <a:spcPct val="140000"/>
              </a:lnSpc>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“只要把个人支付账户出租过账，就能获得高额返利，一天一结”，</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大学生徐某在校外</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认识的“王哥”跟他说起有个躺着赚钱的办法时，抱着侥幸的心理答应了对方，“我只是租给他账户，跟我又没关系”。出租账户一天，徐某拿到700元返利，这一天，他的账户过账130余万元。然而，还没来得及高兴，徐某</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、“王哥”</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几人就被警方抓了。经查，徐某等人的账户将受骗人郑某的18万元接收转移，造成被骗资金无法追回。</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而徐某，</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皆因掩饰隐瞒违法犯罪所得罪被公安机关依法采取刑事强制措施。</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417603" y="109118"/>
            <a:ext cx="11239500" cy="914400"/>
          </a:xfrm>
          <a:prstGeom prst="rect">
            <a:avLst/>
          </a:prstGeom>
        </p:spPr>
        <p:txBody>
          <a:bodyPr vert="horz" wrap="square" lIns="123825" tIns="123825" rIns="57150" bIns="123825" rtlCol="0" anchor="ctr" anchorCtr="false">
            <a:no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真实案例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true"/>
          </p:cNvPicPr>
          <p:nvPr/>
        </p:nvPicPr>
        <p:blipFill>
          <a:blip r:embed="rId2"/>
          <a:stretch>
            <a:fillRect/>
          </a:stretch>
        </p:blipFill>
        <p:spPr>
          <a:xfrm>
            <a:off x="6883400" y="328295"/>
            <a:ext cx="3646805" cy="5978525"/>
          </a:xfrm>
          <a:prstGeom prst="rect">
            <a:avLst/>
          </a:prstGeom>
        </p:spPr>
      </p:pic>
      <p:sp>
        <p:nvSpPr>
          <p:cNvPr id="11" name="TextBox 6"/>
          <p:cNvSpPr txBox="true"/>
          <p:nvPr/>
        </p:nvSpPr>
        <p:spPr>
          <a:xfrm>
            <a:off x="417830" y="4629785"/>
            <a:ext cx="5939155" cy="1738630"/>
          </a:xfrm>
          <a:prstGeom prst="rect">
            <a:avLst/>
          </a:prstGeom>
        </p:spPr>
        <p:txBody>
          <a:bodyPr vert="horz" wrap="square" lIns="123825" tIns="123825" rIns="57150" bIns="123825" rtlCol="0" anchor="t" anchorCtr="false">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《中华人民共和国刑法》第三百一十二条【掩饰、隐瞒犯罪所得罪】 明知是犯罪所得及其产生的收益而予以窝藏、转移、收购、代为销售或者以其他方法掩饰、隐瞒的，处三年以下有期徒刑、拘役或者管制，并处或者单处罚金；情节严重的，处三年以上七年以下有期徒刑，并处罚金。</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true"/>
          </p:cNvPicPr>
          <p:nvPr/>
        </p:nvPicPr>
        <p:blipFill rotWithShape="true">
          <a:blip r:embed="rId1" cstate="print">
            <a:extLst>
              <a:ext uri="{28A0092B-C50C-407E-A947-70E740481C1C}">
                <a14:useLocalDpi xmlns:a14="http://schemas.microsoft.com/office/drawing/2010/main" val="false"/>
              </a:ext>
            </a:extLst>
          </a:blip>
          <a:srcRect/>
          <a:stretch>
            <a:fillRect/>
          </a:stretch>
        </p:blipFill>
        <p:spPr>
          <a:xfrm flipH="true">
            <a:off x="12700" y="-1"/>
            <a:ext cx="12166600" cy="6858001"/>
          </a:xfrm>
          <a:prstGeom prst="rect">
            <a:avLst/>
          </a:prstGeom>
        </p:spPr>
      </p:pic>
      <p:sp>
        <p:nvSpPr>
          <p:cNvPr id="23" name="文本框 22"/>
          <p:cNvSpPr txBox="true"/>
          <p:nvPr/>
        </p:nvSpPr>
        <p:spPr>
          <a:xfrm>
            <a:off x="785469" y="1117693"/>
            <a:ext cx="1551329" cy="768350"/>
          </a:xfrm>
          <a:prstGeom prst="rect">
            <a:avLst/>
          </a:prstGeom>
          <a:noFill/>
        </p:spPr>
        <p:txBody>
          <a:bodyPr wrap="square" rtlCol="0">
            <a:spAutoFit/>
          </a:bodyPr>
          <a:lstStyle/>
          <a:p>
            <a:pPr algn="dist"/>
            <a:r>
              <a:rPr lang="zh-CN" altLang="en-US" sz="44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目录</a:t>
            </a:r>
            <a:endParaRPr lang="zh-CN" altLang="en-US" sz="44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文本框 28"/>
          <p:cNvSpPr txBox="true"/>
          <p:nvPr/>
        </p:nvSpPr>
        <p:spPr>
          <a:xfrm>
            <a:off x="1219200" y="2587564"/>
            <a:ext cx="6096000" cy="583565"/>
          </a:xfrm>
          <a:prstGeom prst="rect">
            <a:avLst/>
          </a:prstGeom>
          <a:noFill/>
        </p:spPr>
        <p:txBody>
          <a:bodyPr wrap="square">
            <a:spAutoFit/>
          </a:bodyPr>
          <a:lstStyle/>
          <a:p>
            <a:pPr eaLnBrk="1" hangingPunct="1">
              <a:lnSpc>
                <a:spcPct val="120000"/>
              </a:lnSpc>
              <a:buClr>
                <a:srgbClr val="0A5388"/>
              </a:buClr>
            </a:pPr>
            <a:r>
              <a:rPr lang="en-US" sz="2665"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大学生谨防网络诈骗</a:t>
            </a:r>
            <a:endParaRPr lang="zh-CN" altLang="en-US" sz="2665"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9" name="文本框 8"/>
          <p:cNvSpPr txBox="true"/>
          <p:nvPr/>
        </p:nvSpPr>
        <p:spPr>
          <a:xfrm>
            <a:off x="785471" y="2503552"/>
            <a:ext cx="482019" cy="681990"/>
          </a:xfrm>
          <a:prstGeom prst="rect">
            <a:avLst/>
          </a:prstGeom>
          <a:noFill/>
        </p:spPr>
        <p:txBody>
          <a:bodyPr wrap="square">
            <a:spAutoFit/>
          </a:bodyPr>
          <a:lstStyle/>
          <a:p>
            <a:pPr eaLnBrk="1" hangingPunct="1">
              <a:lnSpc>
                <a:spcPct val="120000"/>
              </a:lnSpc>
              <a:buClr>
                <a:srgbClr val="0A5388"/>
              </a:buClr>
            </a:pPr>
            <a:r>
              <a:rPr lang="en-US" altLang="zh-CN"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endParaRPr lang="zh-CN" altLang="en-US"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3" name="文本框 42"/>
          <p:cNvSpPr txBox="true"/>
          <p:nvPr/>
        </p:nvSpPr>
        <p:spPr>
          <a:xfrm>
            <a:off x="1219200" y="3622569"/>
            <a:ext cx="6096000" cy="583565"/>
          </a:xfrm>
          <a:prstGeom prst="rect">
            <a:avLst/>
          </a:prstGeom>
          <a:noFill/>
        </p:spPr>
        <p:txBody>
          <a:bodyPr wrap="square">
            <a:spAutoFit/>
          </a:bodyPr>
          <a:lstStyle/>
          <a:p>
            <a:pPr>
              <a:lnSpc>
                <a:spcPct val="120000"/>
              </a:lnSpc>
              <a:buClr>
                <a:srgbClr val="0A5388"/>
              </a:buClr>
            </a:pPr>
            <a:r>
              <a:rPr lang="en-US" sz="2665"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禁止传播网络谣言</a:t>
            </a:r>
            <a:r>
              <a:rPr lang="zh-CN" altLang="en-US" sz="2665"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、网络暴力</a:t>
            </a:r>
            <a:endParaRPr lang="zh-CN" altLang="en-US" sz="2665" b="1" dirty="0">
              <a:solidFill>
                <a:srgbClr val="FFFFFF">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44" name="文本框 43"/>
          <p:cNvSpPr txBox="true"/>
          <p:nvPr/>
        </p:nvSpPr>
        <p:spPr>
          <a:xfrm>
            <a:off x="785471" y="3538557"/>
            <a:ext cx="482019" cy="681990"/>
          </a:xfrm>
          <a:prstGeom prst="rect">
            <a:avLst/>
          </a:prstGeom>
          <a:noFill/>
        </p:spPr>
        <p:txBody>
          <a:bodyPr wrap="square">
            <a:spAutoFit/>
          </a:bodyPr>
          <a:lstStyle/>
          <a:p>
            <a:pPr eaLnBrk="1" hangingPunct="1">
              <a:lnSpc>
                <a:spcPct val="120000"/>
              </a:lnSpc>
              <a:buClr>
                <a:srgbClr val="0A5388"/>
              </a:buClr>
            </a:pPr>
            <a:r>
              <a:rPr lang="en-US" altLang="zh-CN"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endParaRPr lang="zh-CN" altLang="en-US"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8" name="文本框 47"/>
          <p:cNvSpPr txBox="true"/>
          <p:nvPr/>
        </p:nvSpPr>
        <p:spPr>
          <a:xfrm>
            <a:off x="1219200" y="4648269"/>
            <a:ext cx="6096000" cy="1076325"/>
          </a:xfrm>
          <a:prstGeom prst="rect">
            <a:avLst/>
          </a:prstGeom>
          <a:noFill/>
        </p:spPr>
        <p:txBody>
          <a:bodyPr wrap="square">
            <a:spAutoFit/>
          </a:bodyPr>
          <a:lstStyle/>
          <a:p>
            <a:pPr>
              <a:lnSpc>
                <a:spcPct val="120000"/>
              </a:lnSpc>
              <a:buClr>
                <a:srgbClr val="0A5388"/>
              </a:buClr>
            </a:pPr>
            <a:r>
              <a:rPr lang="en-US" sz="2665" b="1">
                <a:solidFill>
                  <a:srgbClr val="FFFFFF">
                    <a:alpha val="100000"/>
                  </a:srgbClr>
                </a:solidFill>
                <a:latin typeface="Microsoft Yahei"/>
                <a:ea typeface="Microsoft Yahei"/>
                <a:cs typeface="Microsoft Yahei"/>
                <a:sym typeface="+mn-ea"/>
              </a:rPr>
              <a:t>大学生禁止发布政治不当有害言论</a:t>
            </a:r>
            <a:endParaRPr lang="en-US" sz="2665" b="1">
              <a:solidFill>
                <a:srgbClr val="FFFFFF">
                  <a:alpha val="100000"/>
                </a:srgbClr>
              </a:solidFill>
              <a:latin typeface="Microsoft Yahei"/>
              <a:ea typeface="Microsoft Yahei"/>
              <a:cs typeface="Microsoft Yahei"/>
            </a:endParaRPr>
          </a:p>
          <a:p>
            <a:pPr>
              <a:lnSpc>
                <a:spcPct val="120000"/>
              </a:lnSpc>
              <a:buClr>
                <a:srgbClr val="0A5388"/>
              </a:buClr>
            </a:pPr>
            <a:endParaRPr lang="zh-CN" altLang="en-US" sz="2665"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9" name="文本框 48"/>
          <p:cNvSpPr txBox="true"/>
          <p:nvPr/>
        </p:nvSpPr>
        <p:spPr>
          <a:xfrm>
            <a:off x="785471" y="4564257"/>
            <a:ext cx="482019" cy="681990"/>
          </a:xfrm>
          <a:prstGeom prst="rect">
            <a:avLst/>
          </a:prstGeom>
          <a:noFill/>
        </p:spPr>
        <p:txBody>
          <a:bodyPr wrap="square">
            <a:spAutoFit/>
          </a:bodyPr>
          <a:lstStyle/>
          <a:p>
            <a:pPr eaLnBrk="1" hangingPunct="1">
              <a:lnSpc>
                <a:spcPct val="120000"/>
              </a:lnSpc>
              <a:buClr>
                <a:srgbClr val="0A5388"/>
              </a:buClr>
            </a:pPr>
            <a:r>
              <a:rPr lang="en-US" altLang="zh-CN"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endParaRPr lang="zh-CN" altLang="en-US" sz="3200" b="1"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false" advTm="3000">
        <p14:gallery dir="l"/>
      </p:transition>
    </mc:Choice>
    <mc:Fallback>
      <p:transition spd="slow" advClick="false"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5" name="TextBox 5"/>
          <p:cNvSpPr txBox="true"/>
          <p:nvPr/>
        </p:nvSpPr>
        <p:spPr>
          <a:xfrm>
            <a:off x="315595" y="1041400"/>
            <a:ext cx="5281295" cy="4204335"/>
          </a:xfrm>
          <a:prstGeom prst="rect">
            <a:avLst/>
          </a:prstGeom>
        </p:spPr>
        <p:txBody>
          <a:bodyPr vert="horz" wrap="square" lIns="66008" tIns="33052" rIns="66008" bIns="33052" rtlCol="0" anchor="ctr" anchorCtr="false">
            <a:noAutofit/>
          </a:bodyPr>
          <a:lstStyle/>
          <a:p>
            <a:pPr algn="l">
              <a:lnSpc>
                <a:spcPct val="120000"/>
              </a:lnSpc>
            </a:pPr>
            <a:r>
              <a:rPr lang="en-US" sz="1600">
                <a:solidFill>
                  <a:schemeClr val="tx1">
                    <a:alpha val="100000"/>
                  </a:schemeClr>
                </a:solidFill>
                <a:latin typeface="微软雅黑" panose="020B0503020204020204" charset="-122"/>
                <a:ea typeface="微软雅黑" panose="020B0503020204020204" charset="-122"/>
                <a:cs typeface="微软雅黑" panose="020B0503020204020204" charset="-122"/>
              </a:rPr>
              <a:t>广东省东莞市</a:t>
            </a:r>
            <a:r>
              <a:rPr lang="zh-CN" altLang="en-US" sz="1600">
                <a:solidFill>
                  <a:schemeClr val="tx1">
                    <a:alpha val="100000"/>
                  </a:schemeClr>
                </a:solidFill>
                <a:latin typeface="微软雅黑" panose="020B0503020204020204" charset="-122"/>
                <a:ea typeface="微软雅黑" panose="020B0503020204020204" charset="-122"/>
                <a:cs typeface="微软雅黑" panose="020B0503020204020204" charset="-122"/>
              </a:rPr>
              <a:t>大学生</a:t>
            </a:r>
            <a:r>
              <a:rPr lang="en-US" sz="1600">
                <a:solidFill>
                  <a:schemeClr val="tx1">
                    <a:alpha val="100000"/>
                  </a:schemeClr>
                </a:solidFill>
                <a:latin typeface="微软雅黑" panose="020B0503020204020204" charset="-122"/>
                <a:ea typeface="微软雅黑" panose="020B0503020204020204" charset="-122"/>
                <a:cs typeface="微软雅黑" panose="020B0503020204020204" charset="-122"/>
              </a:rPr>
              <a:t>陈某华收到一陌生网友的私信，称有个帮拉人建群的兼职，问其有没有兴趣。陈某华与对方商定报酬之后决定参与兼职，于是在对方的指引下，下载了一款与对方交流的App。对方发送了一批支付账户给陈某华，要求其利用自身支付账户建群，将上述支付账户拉入群聊，并设置对方支付账户为管理员，陈某华照做之后获得了对方的红包报酬。后来，对方开始在支付群聊里发送“活动”信息，有时是领取电器，有时是领取水果，并安排水军在群中发布“已领到”等虚假信息，诱导群友参与“活动”，一旦有人上钩，便通过要求对方点击链接的形式将受骗者引流至诈骗分子处。</a:t>
            </a:r>
            <a:endParaRPr lang="en-US" sz="160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20000"/>
              </a:lnSpc>
            </a:pPr>
            <a:r>
              <a:rPr lang="en-US" sz="1600">
                <a:solidFill>
                  <a:schemeClr val="tx1">
                    <a:alpha val="100000"/>
                  </a:schemeClr>
                </a:solidFill>
                <a:latin typeface="微软雅黑" panose="020B0503020204020204" charset="-122"/>
                <a:ea typeface="微软雅黑" panose="020B0503020204020204" charset="-122"/>
                <a:cs typeface="微软雅黑" panose="020B0503020204020204" charset="-122"/>
              </a:rPr>
              <a:t>       因陈某华用自身支付账户帮助诈骗分子建群进行诈骗引流的违法行为，东莞市公安局根据《中华人民共和国反电信网络诈骗法》对陈某华执行行政拘留7天的行政处罚</a:t>
            </a:r>
            <a:endParaRPr lang="en-US" sz="1600">
              <a:solidFill>
                <a:schemeClr val="tx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nvSpPr>
        <p:spPr>
          <a:xfrm>
            <a:off x="183288" y="147853"/>
            <a:ext cx="11239500" cy="893445"/>
          </a:xfrm>
          <a:prstGeom prst="rect">
            <a:avLst/>
          </a:prstGeom>
        </p:spPr>
        <p:txBody>
          <a:bodyPr vert="horz" wrap="square" lIns="123825" tIns="123825" rIns="57150" bIns="123825" rtlCol="0" anchor="t" anchorCtr="false">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真实案例二</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1" name="图片 10"/>
          <p:cNvPicPr>
            <a:picLocks noChangeAspect="true"/>
          </p:cNvPicPr>
          <p:nvPr/>
        </p:nvPicPr>
        <p:blipFill>
          <a:blip r:embed="rId2"/>
          <a:stretch>
            <a:fillRect/>
          </a:stretch>
        </p:blipFill>
        <p:spPr>
          <a:xfrm>
            <a:off x="5965190" y="541020"/>
            <a:ext cx="5812790" cy="4841240"/>
          </a:xfrm>
          <a:prstGeom prst="rect">
            <a:avLst/>
          </a:prstGeom>
        </p:spPr>
      </p:pic>
      <p:sp>
        <p:nvSpPr>
          <p:cNvPr id="12" name="TextBox 5"/>
          <p:cNvSpPr txBox="true"/>
          <p:nvPr/>
        </p:nvSpPr>
        <p:spPr>
          <a:xfrm>
            <a:off x="315595" y="5108575"/>
            <a:ext cx="7787005" cy="762000"/>
          </a:xfrm>
          <a:prstGeom prst="rect">
            <a:avLst/>
          </a:prstGeom>
        </p:spPr>
        <p:txBody>
          <a:bodyPr vert="horz" wrap="square" lIns="123825" tIns="123825" rIns="57150" bIns="123825" rtlCol="0" anchor="b" anchorCtr="false">
            <a:noAutofit/>
          </a:bodyPr>
          <a:p>
            <a:pPr>
              <a:lnSpc>
                <a:spcPct val="120000"/>
              </a:lnSpc>
            </a:pP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普法时刻：</a:t>
            </a:r>
            <a:endPar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6"/>
          <p:cNvSpPr txBox="true"/>
          <p:nvPr/>
        </p:nvSpPr>
        <p:spPr>
          <a:xfrm>
            <a:off x="457835" y="5655310"/>
            <a:ext cx="9904095" cy="1329055"/>
          </a:xfrm>
          <a:prstGeom prst="rect">
            <a:avLst/>
          </a:prstGeom>
        </p:spPr>
        <p:txBody>
          <a:bodyPr vert="horz" wrap="square" lIns="123825" tIns="123825" rIns="57150" bIns="123825" rtlCol="0" anchor="t" anchorCtr="false">
            <a:noAutofit/>
          </a:bodyPr>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《中华人民共和国反电信网络诈骗法》第二十五条 任何单位和个人不得为他人实施电信网络诈骗活动提供下列支持或者帮助：（一）出售、提供个人信息；（二）帮助他人通过虚拟货币交易等方式洗钱；（三）其他为电信网络诈骗活动提供支持或者帮助的行为。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5" name="AutoShape 5"/>
          <p:cNvSpPr/>
          <p:nvPr/>
        </p:nvSpPr>
        <p:spPr>
          <a:xfrm>
            <a:off x="4613275" y="1520825"/>
            <a:ext cx="6386195" cy="1475740"/>
          </a:xfrm>
          <a:prstGeom prst="rect">
            <a:avLst/>
          </a:prstGeom>
          <a:noFill/>
        </p:spPr>
        <p:txBody>
          <a:bodyPr vert="horz" wrap="square" lIns="91440" tIns="45720" rIns="91440" bIns="45720" rtlCol="0" anchor="t" anchorCtr="false">
            <a:noAutofit/>
          </a:bodyPr>
          <a:lstStyle/>
          <a:p>
            <a:pPr algn="l">
              <a:lnSpc>
                <a:spcPct val="140000"/>
              </a:lnSpc>
              <a:defRPr/>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归根到底，此类行为抓住大学生群体</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社会阅历不足、法律观念淡薄</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的特点。</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在金钱的诱惑下，沦为电信网络诈骗犯罪活动的工具人。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defRPr/>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defRPr/>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defRPr/>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l">
              <a:lnSpc>
                <a:spcPct val="140000"/>
              </a:lnSpc>
              <a:defRPr/>
            </a:pPr>
            <a:r>
              <a:rPr lang="en-US" altLang="zh-CN" sz="1500">
                <a:solidFill>
                  <a:schemeClr val="dk1">
                    <a:alpha val="100000"/>
                  </a:schemeClr>
                </a:solidFill>
                <a:latin typeface="微软雅黑" panose="020B0503020204020204" charset="-122"/>
                <a:ea typeface="微软雅黑" panose="020B0503020204020204" charset="-122"/>
                <a:cs typeface="微软雅黑" panose="020B0503020204020204" charset="-122"/>
              </a:rPr>
              <a:t>        </a:t>
            </a:r>
            <a:endParaRPr lang="en-US" sz="1100"/>
          </a:p>
        </p:txBody>
      </p:sp>
      <p:sp>
        <p:nvSpPr>
          <p:cNvPr id="9" name="TextBox 9"/>
          <p:cNvSpPr txBox="true"/>
          <p:nvPr/>
        </p:nvSpPr>
        <p:spPr>
          <a:xfrm>
            <a:off x="476658" y="255803"/>
            <a:ext cx="11239500" cy="801370"/>
          </a:xfrm>
          <a:prstGeom prst="rect">
            <a:avLst/>
          </a:prstGeom>
        </p:spPr>
        <p:txBody>
          <a:bodyPr vert="horz" wrap="square" lIns="123825" tIns="123825" rIns="57150" bIns="123825" rtlCol="0" anchor="t" anchorCtr="false">
            <a:spAutoFit/>
          </a:bodyPr>
          <a:lstStyle/>
          <a:p>
            <a:pPr algn="l">
              <a:lnSpc>
                <a:spcPct val="120000"/>
              </a:lnSpc>
              <a:defRPr/>
            </a:pP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拒绝“帮信”</a:t>
            </a:r>
            <a:r>
              <a:rPr lang="en-US" altLang="zh-CN"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sym typeface="+mn-ea"/>
              </a:rPr>
              <a:t>拒绝蝇头小利</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true"/>
          </p:cNvPicPr>
          <p:nvPr/>
        </p:nvPicPr>
        <p:blipFill>
          <a:blip r:embed="rId2"/>
          <a:stretch>
            <a:fillRect/>
          </a:stretch>
        </p:blipFill>
        <p:spPr>
          <a:xfrm>
            <a:off x="476250" y="1311910"/>
            <a:ext cx="4062095" cy="3303270"/>
          </a:xfrm>
          <a:prstGeom prst="rect">
            <a:avLst/>
          </a:prstGeom>
        </p:spPr>
      </p:pic>
      <p:pic>
        <p:nvPicPr>
          <p:cNvPr id="12" name="图片 11"/>
          <p:cNvPicPr>
            <a:picLocks noChangeAspect="true"/>
          </p:cNvPicPr>
          <p:nvPr/>
        </p:nvPicPr>
        <p:blipFill>
          <a:blip r:embed="rId3"/>
          <a:stretch>
            <a:fillRect/>
          </a:stretch>
        </p:blipFill>
        <p:spPr>
          <a:xfrm>
            <a:off x="5468620" y="2741295"/>
            <a:ext cx="5359400" cy="3473450"/>
          </a:xfrm>
          <a:prstGeom prst="rect">
            <a:avLst/>
          </a:prstGeom>
        </p:spPr>
      </p:pic>
      <p:sp>
        <p:nvSpPr>
          <p:cNvPr id="13" name="文本框 12"/>
          <p:cNvSpPr txBox="true"/>
          <p:nvPr/>
        </p:nvSpPr>
        <p:spPr>
          <a:xfrm>
            <a:off x="476885" y="4860290"/>
            <a:ext cx="4918075" cy="1476375"/>
          </a:xfrm>
          <a:prstGeom prst="rect">
            <a:avLst/>
          </a:prstGeom>
          <a:noFill/>
        </p:spPr>
        <p:txBody>
          <a:bodyPr wrap="square" rtlCol="0">
            <a:spAutoFit/>
          </a:bodyPr>
          <a:p>
            <a:r>
              <a:rPr lang="en-US" altLang="zh-CN">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大学生</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sym typeface="+mn-ea"/>
              </a:rPr>
              <a:t>一定要增强法律意识，千万不要出借、出租或出卖自己的银行卡、手机卡及第三方支付账号，不要因为一时大意或贪图蝇头小利成为电诈犯罪团伙的帮凶。。</a:t>
            </a:r>
            <a:endParaRPr lang="en-US"/>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04</a:t>
            </a:r>
            <a:endPar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rPr>
              <a:t>提高自我保护能力，避免上当受骗</a:t>
            </a: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alphaModFix amt="100000"/>
          </a:blip>
          <a:srcRect l="12500" r="12500"/>
          <a:stretch>
            <a:fillRect/>
          </a:stretch>
        </p:blipFill>
        <p:spPr>
          <a:xfrm>
            <a:off x="476023" y="1726817"/>
            <a:ext cx="4434840" cy="4434841"/>
          </a:xfrm>
          <a:prstGeom prst="roundRect">
            <a:avLst/>
          </a:prstGeom>
        </p:spPr>
      </p:pic>
      <p:sp>
        <p:nvSpPr>
          <p:cNvPr id="3" name="TextBox 3"/>
          <p:cNvSpPr txBox="true"/>
          <p:nvPr/>
        </p:nvSpPr>
        <p:spPr>
          <a:xfrm>
            <a:off x="5562187" y="4881292"/>
            <a:ext cx="6000750" cy="711336"/>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慎用公共电脑</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nvSpPr>
        <p:spPr>
          <a:xfrm>
            <a:off x="5267801" y="5523753"/>
            <a:ext cx="6477000" cy="914400"/>
          </a:xfrm>
          <a:prstGeom prst="rect">
            <a:avLst/>
          </a:prstGeom>
        </p:spPr>
        <p:txBody>
          <a:bodyPr vert="horz" wrap="square" lIns="0" tIns="0" rIns="0" bIns="0"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在使用公共电脑时，要注意保护个人信息，避免使用自动登录功能，使用完毕后及时退出账户。</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true"/>
          <p:nvPr/>
        </p:nvSpPr>
        <p:spPr>
          <a:xfrm>
            <a:off x="5562187" y="1621998"/>
            <a:ext cx="6000750" cy="666079"/>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不在公共场合透露个人信息</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5267801" y="2234038"/>
            <a:ext cx="6477000" cy="914400"/>
          </a:xfrm>
          <a:prstGeom prst="rect">
            <a:avLst/>
          </a:prstGeom>
        </p:spPr>
        <p:txBody>
          <a:bodyPr vert="horz" wrap="square" lIns="0" tIns="0" rIns="0" bIns="0"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大学生在公共场合，如</a:t>
            </a:r>
            <a:r>
              <a:rPr lang="zh-CN" altLang="en-US">
                <a:solidFill>
                  <a:schemeClr val="dk1">
                    <a:alpha val="100000"/>
                  </a:schemeClr>
                </a:solidFill>
                <a:latin typeface="微软雅黑" panose="020B0503020204020204" charset="-122"/>
                <a:ea typeface="微软雅黑" panose="020B0503020204020204" charset="-122"/>
                <a:cs typeface="微软雅黑" panose="020B0503020204020204" charset="-122"/>
              </a:rPr>
              <a:t>超市</a:t>
            </a: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、图书馆等使用公共Wi-Fi时，应避免进行网银交易或登录重要账号，以防信息泄露。</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5562187" y="3262274"/>
            <a:ext cx="6000750" cy="697555"/>
          </a:xfrm>
          <a:prstGeom prst="rect">
            <a:avLst/>
          </a:prstGeom>
        </p:spPr>
        <p:txBody>
          <a:bodyPr vert="horz" wrap="square" lIns="123825" tIns="123825" rIns="57150" bIns="123825"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定期更换密码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5267801" y="3896612"/>
            <a:ext cx="6477000" cy="914400"/>
          </a:xfrm>
          <a:prstGeom prst="rect">
            <a:avLst/>
          </a:prstGeom>
        </p:spPr>
        <p:txBody>
          <a:bodyPr vert="horz" wrap="square" lIns="0" tIns="0" rIns="0" bIns="0"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为了防止密码被盗，大学生应定期更换自己的各类账号密码，并设置较为复杂的密码，以提高账户安全性。</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增强信息安全意识，保护个人隐私</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454963" y="2034175"/>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在购物前，大学生应对商品价格进行比较。</a:t>
            </a:r>
            <a:r>
              <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“相对便宜有可能，天上不可能掉馅饼。”</a:t>
            </a:r>
            <a:endParaRPr lang="zh-CN" alt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476553" y="1633617"/>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比较价格与质量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nvSpPr>
        <p:spPr>
          <a:xfrm>
            <a:off x="454963" y="3530045"/>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对于网络上出现的虚假优惠信息，如“一元秒杀”、“免费领取”等，要保持警惕，避免上当受骗。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true"/>
          <p:nvPr/>
        </p:nvSpPr>
        <p:spPr>
          <a:xfrm>
            <a:off x="454963" y="3071702"/>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警惕虚假优惠信息</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454963" y="5118981"/>
            <a:ext cx="5829300" cy="781050"/>
          </a:xfrm>
          <a:prstGeom prst="rect">
            <a:avLst/>
          </a:prstGeom>
        </p:spPr>
        <p:txBody>
          <a:bodyPr vert="horz" wrap="square" lIns="114300" tIns="57150" rIns="114300" bIns="57150" rtlCol="0" anchor="t" anchorCtr="false">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在购物时，应选择正规、信誉良好的电商平台，以确保购买的商品质量可靠。</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454963" y="4660638"/>
            <a:ext cx="5829300" cy="400050"/>
          </a:xfrm>
          <a:prstGeom prst="rect">
            <a:avLst/>
          </a:prstGeom>
        </p:spPr>
        <p:txBody>
          <a:bodyPr vert="horz" wrap="square" lIns="114300" tIns="57150" rIns="114300" bIns="57150" rtlCol="0" anchor="ctr" anchorCtr="false">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选择正规购物平台</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true"/>
          </p:cNvPicPr>
          <p:nvPr/>
        </p:nvPicPr>
        <p:blipFill>
          <a:blip r:embed="rId2"/>
          <a:srcRect l="10000" r="10000"/>
          <a:stretch>
            <a:fillRect/>
          </a:stretch>
        </p:blipFill>
        <p:spPr>
          <a:xfrm>
            <a:off x="6738931" y="1450035"/>
            <a:ext cx="4792980" cy="4792980"/>
          </a:xfrm>
          <a:prstGeom prst="ellipse">
            <a:avLst/>
          </a:prstGeom>
        </p:spPr>
      </p:pic>
      <p:sp>
        <p:nvSpPr>
          <p:cNvPr id="9" name="TextBox 9"/>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理性消费，不盲目追求低价商品</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990290" y="4933294"/>
            <a:ext cx="2809472" cy="1140368"/>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在社交平台上，不要轻易添加陌生人为好友。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false">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谨慎添加好友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true"/>
          </p:cNvPicPr>
          <p:nvPr/>
        </p:nvPicPr>
        <p:blipFill>
          <a:blip r:embed="rId2"/>
          <a:srcRect l="14667" r="14667"/>
          <a:stretch>
            <a:fillRect/>
          </a:stretch>
        </p:blipFill>
        <p:spPr>
          <a:xfrm>
            <a:off x="4980951" y="1649322"/>
            <a:ext cx="2231507" cy="2231507"/>
          </a:xfrm>
          <a:prstGeom prst="ellipse">
            <a:avLst/>
          </a:prstGeom>
        </p:spPr>
      </p:pic>
      <p:sp>
        <p:nvSpPr>
          <p:cNvPr id="6" name="TextBox 6"/>
          <p:cNvSpPr txBox="true"/>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false">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辨别信息真伪</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true"/>
          </p:cNvPicPr>
          <p:nvPr/>
        </p:nvPicPr>
        <p:blipFill>
          <a:blip r:embed="rId3"/>
          <a:srcRect l="13792" r="13792"/>
          <a:stretch>
            <a:fillRect/>
          </a:stretch>
        </p:blipFill>
        <p:spPr>
          <a:xfrm>
            <a:off x="8682669" y="1649322"/>
            <a:ext cx="2231507" cy="2231507"/>
          </a:xfrm>
          <a:prstGeom prst="ellipse">
            <a:avLst/>
          </a:prstGeom>
        </p:spPr>
      </p:pic>
      <p:sp>
        <p:nvSpPr>
          <p:cNvPr id="9" name="TextBox 9"/>
          <p:cNvSpPr txBox="true"/>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false">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保护个人隐私</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true"/>
          </p:cNvPicPr>
          <p:nvPr/>
        </p:nvPicPr>
        <p:blipFill>
          <a:blip r:embed="rId4"/>
          <a:srcRect l="14667" r="14667"/>
          <a:stretch>
            <a:fillRect/>
          </a:stretch>
        </p:blipFill>
        <p:spPr>
          <a:xfrm>
            <a:off x="1279273" y="1649322"/>
            <a:ext cx="2231507" cy="2231507"/>
          </a:xfrm>
          <a:prstGeom prst="ellipse">
            <a:avLst/>
          </a:prstGeom>
        </p:spPr>
      </p:pic>
      <p:sp>
        <p:nvSpPr>
          <p:cNvPr id="12" name="TextBox 12"/>
          <p:cNvSpPr txBox="true"/>
          <p:nvPr/>
        </p:nvSpPr>
        <p:spPr>
          <a:xfrm>
            <a:off x="4712639" y="4933294"/>
            <a:ext cx="2768130" cy="1140368"/>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对于陌生人发送的信息，要仔细辨别真伪，避免上当受骗。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true"/>
          <p:nvPr/>
        </p:nvSpPr>
        <p:spPr>
          <a:xfrm>
            <a:off x="8373015" y="4933294"/>
            <a:ext cx="2850815" cy="1140368"/>
          </a:xfrm>
          <a:prstGeom prst="rect">
            <a:avLst/>
          </a:prstGeom>
        </p:spPr>
        <p:txBody>
          <a:bodyPr vert="horz" wrap="square" lIns="114300" tIns="57150" rIns="114300" bIns="57150" rtlCol="0" anchor="t" anchorCtr="false">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不要随意透露个人住址、联系方式等敏感信息给陌生人。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谨慎交友，不轻信陌生人信息</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l="14583" r="14583"/>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true"/>
          <p:nvPr/>
        </p:nvSpPr>
        <p:spPr>
          <a:xfrm>
            <a:off x="539110" y="2972036"/>
            <a:ext cx="3314231" cy="647995"/>
          </a:xfrm>
          <a:prstGeom prst="rect">
            <a:avLst/>
          </a:prstGeom>
        </p:spPr>
        <p:txBody>
          <a:bodyPr vert="horz" wrap="square" lIns="114300" tIns="57150" rIns="114300" bIns="57150" rtlCol="0" anchor="ctr" anchorCtr="false">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了解消费者权益</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nvSpPr>
        <p:spPr>
          <a:xfrm>
            <a:off x="8059848" y="1720472"/>
            <a:ext cx="3314231" cy="1580007"/>
          </a:xfrm>
          <a:prstGeom prst="rect">
            <a:avLst/>
          </a:prstGeom>
        </p:spPr>
        <p:txBody>
          <a:bodyPr vert="horz" wrap="square" lIns="114300" tIns="57150" rIns="114300" bIns="57150" rtlCol="0" anchor="t" anchorCtr="false">
            <a:noAutofit/>
          </a:bodyPr>
          <a:lstStyle/>
          <a:p>
            <a:pPr algn="l">
              <a:lnSpc>
                <a:spcPct val="140000"/>
              </a:lnSpc>
            </a:pPr>
            <a:r>
              <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遇到侵权行为时，要勇敢站出来，依法维护自己的权益。</a:t>
            </a:r>
            <a:endPar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true"/>
          <p:nvPr/>
        </p:nvSpPr>
        <p:spPr>
          <a:xfrm>
            <a:off x="8059848" y="1097369"/>
            <a:ext cx="3314231" cy="622955"/>
          </a:xfrm>
          <a:prstGeom prst="rect">
            <a:avLst/>
          </a:prstGeom>
        </p:spPr>
        <p:txBody>
          <a:bodyPr vert="horz" wrap="square" lIns="114300" tIns="57150" rIns="114300" bIns="57150" rtlCol="0" anchor="ctr" anchorCtr="false">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依法维权</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8059848" y="4019931"/>
            <a:ext cx="3314231" cy="547835"/>
          </a:xfrm>
          <a:prstGeom prst="rect">
            <a:avLst/>
          </a:prstGeom>
        </p:spPr>
        <p:txBody>
          <a:bodyPr vert="horz" wrap="square" lIns="114300" tIns="57150" rIns="114300" bIns="57150" rtlCol="0" anchor="b"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寻求帮助</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8059848" y="4565142"/>
            <a:ext cx="3314231" cy="1580007"/>
          </a:xfrm>
          <a:prstGeom prst="rect">
            <a:avLst/>
          </a:prstGeom>
        </p:spPr>
        <p:txBody>
          <a:bodyPr vert="horz" wrap="square" lIns="114300" tIns="57150" rIns="114300" bIns="57150" rtlCol="0" anchor="t" anchorCtr="false">
            <a:noAutofit/>
          </a:bodyPr>
          <a:lstStyle/>
          <a:p>
            <a:pPr algn="l">
              <a:lnSpc>
                <a:spcPct val="140000"/>
              </a:lnSpc>
            </a:pPr>
            <a:r>
              <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在维权过程中，可以向消费者协会</a:t>
            </a:r>
            <a:r>
              <a:rPr lang="zh-CN" alt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，公安机关</a:t>
            </a:r>
            <a:r>
              <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rPr>
              <a:t>等寻求帮助和支持。</a:t>
            </a:r>
            <a:endParaRPr lang="en-US" sz="20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539110" y="3620031"/>
            <a:ext cx="3314231" cy="1580007"/>
          </a:xfrm>
          <a:prstGeom prst="rect">
            <a:avLst/>
          </a:prstGeom>
        </p:spPr>
        <p:txBody>
          <a:bodyPr vert="horz" wrap="square" lIns="114300" tIns="57150" rIns="114300" bIns="57150" rtlCol="0" anchor="t" anchorCtr="false">
            <a:noAutofit/>
          </a:bodyPr>
          <a:lstStyle/>
          <a:p>
            <a:pPr algn="l">
              <a:lnSpc>
                <a:spcPct val="140000"/>
              </a:lnSpc>
            </a:pPr>
            <a:r>
              <a:rPr lang="en-US" b="1">
                <a:solidFill>
                  <a:schemeClr val="dk1">
                    <a:alpha val="100000"/>
                  </a:schemeClr>
                </a:solidFill>
                <a:latin typeface="微软雅黑" panose="020B0503020204020204" charset="-122"/>
                <a:ea typeface="微软雅黑" panose="020B0503020204020204" charset="-122"/>
                <a:cs typeface="微软雅黑" panose="020B0503020204020204" charset="-122"/>
              </a:rPr>
              <a:t>学习《消费者权益保护法》等相关法律法规，了解自己的合法权益。</a:t>
            </a:r>
            <a:endParaRPr lang="en-US"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ctr" anchorCtr="false">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学习法律知识，维护自身权益</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2614613" y="3911082"/>
            <a:ext cx="6962775" cy="514350"/>
          </a:xfrm>
          <a:prstGeom prst="rect">
            <a:avLst/>
          </a:prstGeom>
        </p:spPr>
        <p:txBody>
          <a:bodyPr vert="horz" wrap="square" lIns="114300" tIns="57150" rIns="114300" bIns="57150" rtlCol="0" anchor="ctr" anchorCtr="false">
            <a:spAutoFit/>
          </a:bodyPr>
          <a:lstStyle/>
          <a:p>
            <a:pPr algn="ctr">
              <a:lnSpc>
                <a:spcPct val="120000"/>
              </a:lnSpc>
            </a:pPr>
            <a:r>
              <a:rPr lang="en-US" sz="2100">
                <a:solidFill>
                  <a:srgbClr val="FFFFFF">
                    <a:alpha val="100000"/>
                  </a:srgbClr>
                </a:solidFill>
                <a:latin typeface="微软雅黑" panose="020B0503020204020204" charset="-122"/>
                <a:ea typeface="微软雅黑" panose="020B0503020204020204" charset="-122"/>
                <a:cs typeface="微软雅黑" panose="020B0503020204020204" charset="-122"/>
              </a:rPr>
              <a:t>感谢您的观看</a:t>
            </a:r>
            <a:endParaRPr lang="en-US" sz="21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2376488" y="2533942"/>
            <a:ext cx="7439025" cy="1266825"/>
          </a:xfrm>
          <a:prstGeom prst="rect">
            <a:avLst/>
          </a:prstGeom>
        </p:spPr>
        <p:txBody>
          <a:bodyPr vert="horz" wrap="square" lIns="114300" tIns="57150" rIns="114300" bIns="57150" rtlCol="0" anchor="ctr" anchorCtr="false">
            <a:spAutoFit/>
          </a:bodyPr>
          <a:lstStyle/>
          <a:p>
            <a:pPr algn="ctr">
              <a:lnSpc>
                <a:spcPct val="56000"/>
              </a:lnSpc>
            </a:pPr>
            <a:r>
              <a:rPr lang="en-US" sz="9000" b="1">
                <a:solidFill>
                  <a:srgbClr val="FFFFFF">
                    <a:alpha val="100000"/>
                  </a:srgbClr>
                </a:solidFill>
                <a:latin typeface="微软雅黑" panose="020B0503020204020204" charset="-122"/>
                <a:ea typeface="微软雅黑" panose="020B0503020204020204" charset="-122"/>
                <a:cs typeface="微软雅黑" panose="020B0503020204020204" charset="-122"/>
              </a:rPr>
              <a:t>THANKS</a:t>
            </a:r>
            <a:endParaRPr lang="en-US" sz="90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1177663" y="1552554"/>
            <a:ext cx="9732534" cy="2275165"/>
          </a:xfrm>
          <a:prstGeom prst="rect">
            <a:avLst/>
          </a:prstGeom>
        </p:spPr>
        <p:txBody>
          <a:bodyPr vert="horz" wrap="square" lIns="114300" tIns="57150" rIns="114300" bIns="57150" rtlCol="0" anchor="b" anchorCtr="false">
            <a:normAutofit/>
          </a:bodyPr>
          <a:lstStyle/>
          <a:p>
            <a:pPr algn="ctr">
              <a:lnSpc>
                <a:spcPct val="115000"/>
              </a:lnSpc>
            </a:pPr>
            <a:r>
              <a:rPr lang="zh-CN" altLang="en-US" sz="5700" b="1">
                <a:solidFill>
                  <a:srgbClr val="FFFFFF">
                    <a:alpha val="100000"/>
                  </a:srgbClr>
                </a:solidFill>
                <a:latin typeface="微软雅黑" panose="020B0503020204020204" charset="-122"/>
                <a:ea typeface="微软雅黑" panose="020B0503020204020204" charset="-122"/>
                <a:cs typeface="微软雅黑" panose="020B0503020204020204" charset="-122"/>
              </a:rPr>
              <a:t>一、</a:t>
            </a:r>
            <a:r>
              <a:rPr lang="en-US" sz="5700" b="1">
                <a:solidFill>
                  <a:srgbClr val="FFFFFF">
                    <a:alpha val="100000"/>
                  </a:srgbClr>
                </a:solidFill>
                <a:latin typeface="微软雅黑" panose="020B0503020204020204" charset="-122"/>
                <a:ea typeface="微软雅黑" panose="020B0503020204020204" charset="-122"/>
                <a:cs typeface="微软雅黑" panose="020B0503020204020204" charset="-122"/>
              </a:rPr>
              <a:t>大学生谨防网络诈骗</a:t>
            </a:r>
            <a:endParaRPr lang="en-US" sz="57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true"/>
          </p:cNvPicPr>
          <p:nvPr/>
        </p:nvPicPr>
        <p:blipFill>
          <a:blip r:embed="rId2"/>
          <a:srcRect/>
          <a:stretch>
            <a:fillRect/>
          </a:stretch>
        </p:blipFill>
        <p:spPr>
          <a:xfrm>
            <a:off x="0" y="0"/>
            <a:ext cx="12192000" cy="6858000"/>
          </a:xfrm>
          <a:prstGeom prst="rect">
            <a:avLst/>
          </a:prstGeom>
        </p:spPr>
      </p:pic>
      <p:sp>
        <p:nvSpPr>
          <p:cNvPr id="3" name="TextBox 3"/>
          <p:cNvSpPr txBox="true"/>
          <p:nvPr/>
        </p:nvSpPr>
        <p:spPr>
          <a:xfrm>
            <a:off x="1054688" y="320885"/>
            <a:ext cx="1764635" cy="977265"/>
          </a:xfrm>
          <a:prstGeom prst="rect">
            <a:avLst/>
          </a:prstGeom>
        </p:spPr>
        <p:txBody>
          <a:bodyPr vert="horz" wrap="square" lIns="91440" tIns="45720" rIns="91440" bIns="45720" rtlCol="0" anchor="ctr" anchorCtr="false">
            <a:normAutofit/>
          </a:bodyPr>
          <a:lstStyle/>
          <a:p>
            <a:pPr algn="ctr">
              <a:lnSpc>
                <a:spcPct val="100000"/>
              </a:lnSpc>
              <a:spcBef>
                <a:spcPts val="375"/>
              </a:spcBef>
            </a:pPr>
            <a:r>
              <a:rPr lang="en-US" sz="5400" b="1">
                <a:solidFill>
                  <a:srgbClr val="B3CEFF">
                    <a:alpha val="100000"/>
                  </a:srgbClr>
                </a:solidFill>
                <a:latin typeface="微软雅黑" panose="020B0503020204020204" charset="-122"/>
                <a:ea typeface="微软雅黑" panose="020B0503020204020204" charset="-122"/>
                <a:cs typeface="微软雅黑" panose="020B0503020204020204" charset="-122"/>
              </a:rPr>
              <a:t>目录</a:t>
            </a:r>
            <a:endParaRPr lang="en-US" sz="5400" b="1">
              <a:solidFill>
                <a:srgbClr val="B3CE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nvSpPr>
        <p:spPr>
          <a:xfrm>
            <a:off x="379112" y="1355700"/>
            <a:ext cx="3115787" cy="766889"/>
          </a:xfrm>
          <a:prstGeom prst="rect">
            <a:avLst/>
          </a:prstGeom>
        </p:spPr>
        <p:txBody>
          <a:bodyPr vert="horz" wrap="square" lIns="114300" tIns="57150" rIns="114300" bIns="57150" rtlCol="0" anchor="ctr" anchorCtr="false">
            <a:normAutofit/>
          </a:bodyPr>
          <a:lstStyle/>
          <a:p>
            <a:pPr algn="ctr">
              <a:lnSpc>
                <a:spcPct val="120000"/>
              </a:lnSpc>
            </a:pPr>
            <a:r>
              <a:rPr lang="en-US" sz="2700">
                <a:solidFill>
                  <a:srgbClr val="FFFFFF">
                    <a:alpha val="18824"/>
                    <a:alpha val="19000"/>
                  </a:srgbClr>
                </a:solidFill>
                <a:latin typeface="微软雅黑" panose="020B0503020204020204" charset="-122"/>
                <a:ea typeface="微软雅黑" panose="020B0503020204020204" charset="-122"/>
                <a:cs typeface="微软雅黑" panose="020B0503020204020204" charset="-122"/>
              </a:rPr>
              <a:t>CATALOGUE</a:t>
            </a:r>
            <a:endParaRPr lang="en-US" sz="2700">
              <a:solidFill>
                <a:srgbClr val="FFFFFF">
                  <a:alpha val="18824"/>
                  <a:alpha val="19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true"/>
          <p:nvPr/>
        </p:nvSpPr>
        <p:spPr>
          <a:xfrm>
            <a:off x="3698448" y="809517"/>
            <a:ext cx="7607864" cy="5206574"/>
          </a:xfrm>
          <a:prstGeom prst="rect">
            <a:avLst/>
          </a:prstGeom>
        </p:spPr>
        <p:txBody>
          <a:bodyPr vert="horz" wrap="square" lIns="91440" tIns="45720" rIns="91440" bIns="45720" rtlCol="0" anchor="ctr" anchorCtr="false">
            <a:noAutofit/>
          </a:bodyPr>
          <a:lstStyle/>
          <a:p>
            <a:pPr marL="203200" lvl="0" indent="-203200" algn="l">
              <a:lnSpc>
                <a:spcPct val="150000"/>
              </a:lnSpc>
              <a:spcBef>
                <a:spcPts val="375"/>
              </a:spcBef>
              <a:buFont typeface="Arial" panose="020B0604020202020204"/>
              <a:buChar char="•"/>
            </a:pPr>
            <a:r>
              <a:rPr lang="en-US" sz="28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网络诈骗类型</a:t>
            </a:r>
            <a:r>
              <a:rPr lang="zh-CN" altLang="en-US" sz="28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及案例</a:t>
            </a:r>
            <a:endPar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rPr>
              <a:t>大学生易受骗原因剖析</a:t>
            </a:r>
            <a:endPar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网络诈骗--</a:t>
            </a:r>
            <a:r>
              <a:rPr lang="zh-CN" altLang="en-US" sz="2800" b="1">
                <a:solidFill>
                  <a:srgbClr val="FFFFFF">
                    <a:alpha val="100000"/>
                  </a:srgbClr>
                </a:solidFill>
                <a:latin typeface="微软雅黑" panose="020B0503020204020204" charset="-122"/>
                <a:ea typeface="微软雅黑" panose="020B0503020204020204" charset="-122"/>
                <a:cs typeface="微软雅黑" panose="020B0503020204020204" charset="-122"/>
                <a:sym typeface="+mn-ea"/>
              </a:rPr>
              <a:t>帮信</a:t>
            </a:r>
            <a:endPar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rPr>
              <a:t>提高自我保护能力，避免上当受骗</a:t>
            </a:r>
            <a:endParaRPr lang="en-US" sz="28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true"/>
          <p:nvPr/>
        </p:nvSpPr>
        <p:spPr>
          <a:xfrm>
            <a:off x="5070021" y="1411090"/>
            <a:ext cx="2051957" cy="1842306"/>
          </a:xfrm>
          <a:prstGeom prst="rect">
            <a:avLst/>
          </a:prstGeom>
        </p:spPr>
        <p:txBody>
          <a:bodyPr vert="horz" wrap="square" lIns="114300" tIns="57150" rIns="114300" bIns="57150" rtlCol="0" anchor="ctr" anchorCtr="false">
            <a:normAutofit/>
          </a:bodyPr>
          <a:lstStyle/>
          <a:p>
            <a:pPr algn="ctr">
              <a:lnSpc>
                <a:spcPct val="120000"/>
              </a:lnSpc>
            </a:pPr>
            <a:r>
              <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rPr>
              <a:t>01</a:t>
            </a:r>
            <a:endParaRPr lang="en-US" sz="8000" b="1">
              <a:solidFill>
                <a:srgbClr val="B3CEFF">
                  <a:alpha val="100000"/>
                </a:srgbClr>
              </a:solidFill>
              <a:highlight>
                <a:srgbClr val="000000">
                  <a:alpha val="0"/>
                </a:srgbClr>
              </a:highlight>
              <a:latin typeface="微软雅黑" panose="020B0503020204020204" charset="-122"/>
              <a:ea typeface="微软雅黑" panose="020B0503020204020204" charset="-122"/>
              <a:cs typeface="微软雅黑" panose="020B0503020204020204" charset="-122"/>
            </a:endParaRPr>
          </a:p>
        </p:txBody>
      </p:sp>
      <p:sp>
        <p:nvSpPr>
          <p:cNvPr id="3" name="TextBox 3"/>
          <p:cNvSpPr txBox="true"/>
          <p:nvPr/>
        </p:nvSpPr>
        <p:spPr>
          <a:xfrm>
            <a:off x="853596" y="3253396"/>
            <a:ext cx="10484808" cy="1798058"/>
          </a:xfrm>
          <a:prstGeom prst="rect">
            <a:avLst/>
          </a:prstGeom>
        </p:spPr>
        <p:txBody>
          <a:bodyPr vert="horz" wrap="square" lIns="114300" tIns="57150" rIns="114300" bIns="57150" rtlCol="0" anchor="t" anchorCtr="false">
            <a:noAutofit/>
          </a:bodyPr>
          <a:lstStyle/>
          <a:p>
            <a:pPr algn="ctr">
              <a:lnSpc>
                <a:spcPct val="120000"/>
              </a:lnSpc>
            </a:pPr>
            <a:r>
              <a:rPr lang="en-US" sz="45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网络诈骗类型</a:t>
            </a:r>
            <a:r>
              <a:rPr lang="zh-CN" altLang="en-US" sz="4500" b="1">
                <a:solidFill>
                  <a:schemeClr val="dk2">
                    <a:alpha val="100000"/>
                  </a:schemeClr>
                </a:solidFill>
                <a:latin typeface="微软雅黑" panose="020B0503020204020204" charset="-122"/>
                <a:ea typeface="微软雅黑" panose="020B0503020204020204" charset="-122"/>
                <a:cs typeface="微软雅黑" panose="020B0503020204020204" charset="-122"/>
                <a:sym typeface="+mn-ea"/>
              </a:rPr>
              <a:t>及案例</a:t>
            </a:r>
            <a:endParaRPr lang="zh-CN" altLang="en-US" sz="45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20000"/>
              </a:lnSpc>
            </a:pPr>
            <a:endParaRPr lang="en-US" sz="45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true"/>
          </p:cNvPicPr>
          <p:nvPr/>
        </p:nvPicPr>
        <p:blipFill>
          <a:blip r:embed="rId2">
            <a:alphaModFix amt="100000"/>
          </a:blip>
          <a:srcRect l="17938" r="17938"/>
          <a:stretch>
            <a:fillRect/>
          </a:stretch>
        </p:blipFill>
        <p:spPr>
          <a:xfrm>
            <a:off x="7804006" y="1329783"/>
            <a:ext cx="3831202" cy="5108268"/>
          </a:xfrm>
          <a:prstGeom prst="rect">
            <a:avLst/>
          </a:prstGeom>
        </p:spPr>
      </p:pic>
      <p:sp>
        <p:nvSpPr>
          <p:cNvPr id="5" name="TextBox 5"/>
          <p:cNvSpPr txBox="true"/>
          <p:nvPr/>
        </p:nvSpPr>
        <p:spPr>
          <a:xfrm>
            <a:off x="1030579" y="2089154"/>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网络诈骗定义</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true"/>
          <p:nvPr/>
        </p:nvSpPr>
        <p:spPr>
          <a:xfrm>
            <a:off x="1030579" y="2610429"/>
            <a:ext cx="6238875" cy="950067"/>
          </a:xfrm>
          <a:prstGeom prst="rect">
            <a:avLst/>
          </a:prstGeom>
        </p:spPr>
        <p:txBody>
          <a:bodyPr vert="horz" wrap="square" lIns="123825" tIns="123825" rIns="57150" bIns="123825"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指以非法占有为目的，利用互联网采用虚构事实或者隐瞒真相的方法，骗取数额较大的公私财物的行为。</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true"/>
          <p:nvPr/>
        </p:nvSpPr>
        <p:spPr>
          <a:xfrm>
            <a:off x="1030579" y="4183053"/>
            <a:ext cx="6238875" cy="637972"/>
          </a:xfrm>
          <a:prstGeom prst="rect">
            <a:avLst/>
          </a:prstGeom>
        </p:spPr>
        <p:txBody>
          <a:bodyPr vert="horz" wrap="square" lIns="123825" tIns="123825" rIns="57150" bIns="123825" rtlCol="0" anchor="ctr" anchorCtr="false">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常见网络诈骗类型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true"/>
          <p:nvPr/>
        </p:nvSpPr>
        <p:spPr>
          <a:xfrm>
            <a:off x="1030579" y="4721964"/>
            <a:ext cx="6238875" cy="936429"/>
          </a:xfrm>
          <a:prstGeom prst="rect">
            <a:avLst/>
          </a:prstGeom>
        </p:spPr>
        <p:txBody>
          <a:bodyPr vert="horz" wrap="square" lIns="123825" tIns="123825" rIns="57150" bIns="123825" rtlCol="0" anchor="t" anchorCtr="false">
            <a:noAutofit/>
          </a:bodyPr>
          <a:lstStyle/>
          <a:p>
            <a:pPr>
              <a:lnSpc>
                <a:spcPct val="140000"/>
              </a:lnSpc>
            </a:pPr>
            <a:r>
              <a:rPr lang="en-US">
                <a:solidFill>
                  <a:schemeClr val="dk1">
                    <a:alpha val="100000"/>
                  </a:schemeClr>
                </a:solidFill>
                <a:latin typeface="微软雅黑" panose="020B0503020204020204" charset="-122"/>
                <a:ea typeface="微软雅黑" panose="020B0503020204020204" charset="-122"/>
                <a:cs typeface="微软雅黑" panose="020B0503020204020204" charset="-122"/>
              </a:rPr>
              <a:t>包括钓鱼网站诈骗、虚假购物诈骗、网络兼职诈骗、网络游戏诈骗等。</a:t>
            </a:r>
            <a:endParaRPr lang="en-US">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893445"/>
          </a:xfrm>
          <a:prstGeom prst="rect">
            <a:avLst/>
          </a:prstGeom>
        </p:spPr>
        <p:txBody>
          <a:bodyPr vert="horz" wrap="square" lIns="123825" tIns="123825" rIns="57150" bIns="123825" rtlCol="0" anchor="t" anchorCtr="false">
            <a:spAutoFit/>
          </a:bodyPr>
          <a:lstStyle/>
          <a:p>
            <a:pPr>
              <a:lnSpc>
                <a:spcPct val="140000"/>
              </a:lnSpc>
            </a:pP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什么是</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网络诈骗</a:t>
            </a:r>
            <a:r>
              <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，网络诈骗</a:t>
            </a: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类型</a:t>
            </a:r>
            <a:endParaRPr lang="zh-CN" alt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true"/>
          <p:nvPr>
            <p:custDataLst>
              <p:tags r:id="rId2"/>
            </p:custDataLst>
          </p:nvPr>
        </p:nvSpPr>
        <p:spPr>
          <a:xfrm>
            <a:off x="476250" y="1647190"/>
            <a:ext cx="5459730" cy="4733290"/>
          </a:xfrm>
          <a:prstGeom prst="rect">
            <a:avLst/>
          </a:prstGeom>
        </p:spPr>
        <p:txBody>
          <a:bodyPr vert="horz" wrap="square" lIns="123825" tIns="123825" rIns="57150" bIns="123825" rtlCol="0" anchor="t" anchorCtr="false">
            <a:noAutofit/>
          </a:bodyPr>
          <a:lstStyle/>
          <a:p>
            <a:pPr>
              <a:lnSpc>
                <a:spcPct val="140000"/>
              </a:lnSpc>
            </a:pP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大学生</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网上兼职刷单</a:t>
            </a: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诈骗分子通过电话、短信、网络社交平台等渠道发布虚假广告信息，打着“赠送福利”“招聘兼职”等幌子，吸引受害人“上钩”，一旦有人前来询问，就立即将其拉入“做任务”的QQ、微信群。在“任务群”中，诈骗分子会用“无需本金、不用垫付”的“小额任务”当诱饵，让受害人先小赚几笔，以此获得受害人的信任。随后，诈骗分子会发布“升级任务”，引诱受害人下载虚假刷单APP，反复转账垫资做任务，但受害人的APP账户中显示的金额仅仅只是虚拟数字，当受害人完成任务想要提现时，就会遇到重重障碍。诈骗分子会以“信誉积分不足”“刷单额度不够”“账户被冻结”“三连单”等理由，诱导受害人加大投入，从而骗取更多资金。一旦受害人意识到被骗，诈骗分子就会斩断一切联系。</a:t>
            </a:r>
            <a:endPar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custDataLst>
              <p:tags r:id="rId3"/>
            </p:custDataLst>
          </p:nvPr>
        </p:nvSpPr>
        <p:spPr>
          <a:xfrm>
            <a:off x="1306711" y="908375"/>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典型案例一     </a:t>
            </a:r>
            <a:r>
              <a:rPr lang="zh-CN" altLang="en-US" sz="2400" b="1">
                <a:solidFill>
                  <a:srgbClr val="FF0000">
                    <a:alpha val="100000"/>
                  </a:srgbClr>
                </a:solidFill>
                <a:latin typeface="微软雅黑" panose="020B0503020204020204" charset="-122"/>
                <a:ea typeface="微软雅黑" panose="020B0503020204020204" charset="-122"/>
                <a:cs typeface="微软雅黑" panose="020B0503020204020204" charset="-122"/>
              </a:rPr>
              <a:t>刷单</a:t>
            </a:r>
            <a:endParaRPr lang="zh-CN" altLang="en-US"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12308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大学生受骗案例分析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custDataLst>
              <p:tags r:id="rId4"/>
            </p:custDataLst>
          </p:nvPr>
        </p:nvSpPr>
        <p:spPr>
          <a:xfrm>
            <a:off x="370788" y="1037454"/>
            <a:ext cx="849630" cy="48196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5"/>
            </p:custDataLst>
          </p:nvPr>
        </p:nvSpPr>
        <p:spPr>
          <a:xfrm>
            <a:off x="476288" y="959122"/>
            <a:ext cx="638629" cy="638629"/>
          </a:xfrm>
          <a:prstGeom prst="rect">
            <a:avLst/>
          </a:prstGeom>
          <a:noFill/>
          <a:ln w="19050">
            <a:solidFill>
              <a:schemeClr val="accent1">
                <a:alpha val="100000"/>
              </a:schemeClr>
            </a:solidFill>
            <a:prstDash val="solid"/>
          </a:ln>
        </p:spPr>
      </p:sp>
      <p:pic>
        <p:nvPicPr>
          <p:cNvPr id="16" name="图片 15"/>
          <p:cNvPicPr>
            <a:picLocks noChangeAspect="true"/>
          </p:cNvPicPr>
          <p:nvPr/>
        </p:nvPicPr>
        <p:blipFill>
          <a:blip r:embed="rId6"/>
          <a:stretch>
            <a:fillRect/>
          </a:stretch>
        </p:blipFill>
        <p:spPr>
          <a:xfrm>
            <a:off x="6407785" y="1597660"/>
            <a:ext cx="5657215" cy="3581400"/>
          </a:xfrm>
          <a:prstGeom prst="rect">
            <a:avLst/>
          </a:prstGeom>
        </p:spPr>
      </p:pic>
      <p:sp>
        <p:nvSpPr>
          <p:cNvPr id="17" name="文本框 16"/>
          <p:cNvSpPr txBox="true"/>
          <p:nvPr/>
        </p:nvSpPr>
        <p:spPr>
          <a:xfrm>
            <a:off x="7325360" y="5511165"/>
            <a:ext cx="4123055" cy="645160"/>
          </a:xfrm>
          <a:prstGeom prst="rect">
            <a:avLst/>
          </a:prstGeom>
          <a:noFill/>
        </p:spPr>
        <p:txBody>
          <a:bodyPr wrap="square" rtlCol="0">
            <a:spAutoFit/>
          </a:bodyPr>
          <a:p>
            <a:r>
              <a:rPr lang="zh-CN" altLang="en-US">
                <a:solidFill>
                  <a:srgbClr val="FF0000"/>
                </a:solidFill>
              </a:rPr>
              <a:t>网络刷单属于违法行为，凡是需要先行充值或垫付资金的刷单行为都是诈骗</a:t>
            </a:r>
            <a:endParaRPr lang="zh-CN" altLang="en-US">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true"/>
          <p:nvPr>
            <p:custDataLst>
              <p:tags r:id="rId2"/>
            </p:custDataLst>
          </p:nvPr>
        </p:nvSpPr>
        <p:spPr>
          <a:xfrm>
            <a:off x="647700" y="1948180"/>
            <a:ext cx="5073650" cy="3081655"/>
          </a:xfrm>
          <a:prstGeom prst="rect">
            <a:avLst/>
          </a:prstGeom>
        </p:spPr>
        <p:txBody>
          <a:bodyPr vert="horz" wrap="square" lIns="123825" tIns="123825" rIns="57150" bIns="123825" rtlCol="0" anchor="t" anchorCtr="false">
            <a:noAutofit/>
          </a:bodyPr>
          <a:lstStyle/>
          <a:p>
            <a:pPr>
              <a:lnSpc>
                <a:spcPct val="140000"/>
              </a:lnSpc>
            </a:pP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诈骗分子会冒充电商平台客服，谎称受害人网购的商品出现问题，以退款、理赔、退税等理由，要求受害人私下添加“理赔客服”的微信、QQ，并让受害人下载具有“屏幕共享”功能的APP，通过“屏幕共享”，骗取受害 人的银行卡号、密码、手机验证码，再将受害人卡里的资金全部转走。或者直接以缴纳“保证金”、解除“征信风险”、开启“退款通道”为由，诱导受害人转账汇款。</a:t>
            </a: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custDataLst>
              <p:tags r:id="rId3"/>
            </p:custDataLst>
          </p:nvPr>
        </p:nvSpPr>
        <p:spPr>
          <a:xfrm>
            <a:off x="1391801" y="1129990"/>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典型案例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二</a:t>
            </a:r>
            <a:r>
              <a:rPr lang="en-US" altLang="zh-CN"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rPr>
              <a:t>冒充电商客服</a:t>
            </a:r>
            <a:endPar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大学生受骗案例分析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custDataLst>
              <p:tags r:id="rId4"/>
            </p:custDataLst>
          </p:nvPr>
        </p:nvSpPr>
        <p:spPr>
          <a:xfrm>
            <a:off x="542238" y="1269229"/>
            <a:ext cx="849630" cy="46037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5"/>
            </p:custDataLst>
          </p:nvPr>
        </p:nvSpPr>
        <p:spPr>
          <a:xfrm>
            <a:off x="647738" y="1180102"/>
            <a:ext cx="638629" cy="638629"/>
          </a:xfrm>
          <a:prstGeom prst="rect">
            <a:avLst/>
          </a:prstGeom>
          <a:noFill/>
          <a:ln w="19050">
            <a:solidFill>
              <a:schemeClr val="accent1">
                <a:alpha val="100000"/>
              </a:schemeClr>
            </a:solidFill>
            <a:prstDash val="solid"/>
          </a:ln>
        </p:spPr>
      </p:sp>
      <p:sp>
        <p:nvSpPr>
          <p:cNvPr id="18" name="文本框 17"/>
          <p:cNvSpPr txBox="true"/>
          <p:nvPr/>
        </p:nvSpPr>
        <p:spPr>
          <a:xfrm>
            <a:off x="6505575" y="5269865"/>
            <a:ext cx="4924425" cy="1198880"/>
          </a:xfrm>
          <a:prstGeom prst="rect">
            <a:avLst/>
          </a:prstGeom>
          <a:noFill/>
        </p:spPr>
        <p:txBody>
          <a:bodyPr wrap="square" rtlCol="0">
            <a:spAutoFit/>
          </a:bodyPr>
          <a:p>
            <a:r>
              <a:rPr lang="zh-CN" altLang="en-US">
                <a:solidFill>
                  <a:srgbClr val="FF0000"/>
                </a:solidFill>
              </a:rPr>
              <a:t>正规的退款退货，款项会由支付渠道原路退回，不需要买家再提供银行卡号，不会索取验证码，更不会以验证信誉为幌子，诱导下载各种网贷软件贷款、转账。</a:t>
            </a:r>
            <a:endParaRPr lang="zh-CN" altLang="en-US">
              <a:solidFill>
                <a:srgbClr val="FF0000"/>
              </a:solidFill>
            </a:endParaRPr>
          </a:p>
        </p:txBody>
      </p:sp>
      <p:pic>
        <p:nvPicPr>
          <p:cNvPr id="19" name="图片 18"/>
          <p:cNvPicPr>
            <a:picLocks noChangeAspect="true"/>
          </p:cNvPicPr>
          <p:nvPr/>
        </p:nvPicPr>
        <p:blipFill>
          <a:blip r:embed="rId6"/>
          <a:stretch>
            <a:fillRect/>
          </a:stretch>
        </p:blipFill>
        <p:spPr>
          <a:xfrm>
            <a:off x="5946775" y="1269365"/>
            <a:ext cx="5942965" cy="39109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true">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true"/>
          <p:nvPr>
            <p:custDataLst>
              <p:tags r:id="rId2"/>
            </p:custDataLst>
          </p:nvPr>
        </p:nvSpPr>
        <p:spPr>
          <a:xfrm>
            <a:off x="647700" y="1938655"/>
            <a:ext cx="5073650" cy="3658235"/>
          </a:xfrm>
          <a:prstGeom prst="rect">
            <a:avLst/>
          </a:prstGeom>
        </p:spPr>
        <p:txBody>
          <a:bodyPr vert="horz" wrap="square" lIns="123825" tIns="123825" rIns="57150" bIns="123825" rtlCol="0" anchor="t" anchorCtr="false">
            <a:noAutofit/>
          </a:bodyPr>
          <a:lstStyle/>
          <a:p>
            <a:pPr>
              <a:lnSpc>
                <a:spcPct val="140000"/>
              </a:lnSpc>
            </a:pPr>
            <a:r>
              <a:rPr lang="zh-CN" alt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诈</a:t>
            </a:r>
            <a:r>
              <a:rPr lang="en-US" sz="1600">
                <a:solidFill>
                  <a:schemeClr val="dk1">
                    <a:alpha val="100000"/>
                  </a:schemeClr>
                </a:solidFill>
                <a:latin typeface="微软雅黑" panose="020B0503020204020204" charset="-122"/>
                <a:ea typeface="微软雅黑" panose="020B0503020204020204" charset="-122"/>
                <a:cs typeface="微软雅黑" panose="020B0503020204020204" charset="-122"/>
              </a:rPr>
              <a:t>骗分子通过非法渠道获取受害人的个人信息，再打电话冒充银行、网贷、互联网金融平台的工作人员，将受害人的个人信息告知受害人，以取得受害人的信任。然后诈骗分子会声称要帮助受害人注销“贷款逾期记录”、消除“支付类平台不良记录”，注销“学生贷账户”，用不及时处理就会影响个人征信的手段进行恐吓，引起受害人的内心恐慌。紧接着诈骗分子就会声称只要受害人按照他的指示进行操作，就可以消除不良征信记录，从而诱导受害人转账汇款。或者要求受害人在各种网贷平台贷款后，将钱转账至诈骗分子提供的银行账户。</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true"/>
          <p:nvPr>
            <p:custDataLst>
              <p:tags r:id="rId3"/>
            </p:custDataLst>
          </p:nvPr>
        </p:nvSpPr>
        <p:spPr>
          <a:xfrm>
            <a:off x="1391801" y="1129990"/>
            <a:ext cx="4219575" cy="738707"/>
          </a:xfrm>
          <a:prstGeom prst="rect">
            <a:avLst/>
          </a:prstGeom>
        </p:spPr>
        <p:txBody>
          <a:bodyPr vert="horz" wrap="square" lIns="123825" tIns="123825" rIns="57150" bIns="123825" rtlCol="0" anchor="ctr" anchorCtr="false">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典型案例</a:t>
            </a:r>
            <a:r>
              <a:rPr lang="zh-CN" alt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三</a:t>
            </a:r>
            <a:r>
              <a:rPr lang="en-US" altLang="zh-CN"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rPr>
              <a:t>虚假征信</a:t>
            </a:r>
            <a:endParaRPr lang="en-US" altLang="zh-CN" sz="2400" b="1">
              <a:solidFill>
                <a:srgbClr val="FF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true"/>
          <p:nvPr/>
        </p:nvSpPr>
        <p:spPr>
          <a:xfrm>
            <a:off x="476023" y="265328"/>
            <a:ext cx="11239500" cy="914400"/>
          </a:xfrm>
          <a:prstGeom prst="rect">
            <a:avLst/>
          </a:prstGeom>
        </p:spPr>
        <p:txBody>
          <a:bodyPr vert="horz" wrap="square" lIns="123825" tIns="123825" rIns="57150" bIns="123825" rtlCol="0" anchor="t" anchorCtr="false">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大学生受骗案例分析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true"/>
          <p:nvPr>
            <p:custDataLst>
              <p:tags r:id="rId4"/>
            </p:custDataLst>
          </p:nvPr>
        </p:nvSpPr>
        <p:spPr>
          <a:xfrm>
            <a:off x="542238" y="1269229"/>
            <a:ext cx="849630" cy="460375"/>
          </a:xfrm>
          <a:prstGeom prst="rect">
            <a:avLst/>
          </a:prstGeom>
        </p:spPr>
        <p:txBody>
          <a:bodyPr vert="horz" wrap="square" lIns="91440" tIns="45720" rIns="91440" bIns="45720" rtlCol="0" anchor="ctr" anchorCtr="false">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5"/>
            </p:custDataLst>
          </p:nvPr>
        </p:nvSpPr>
        <p:spPr>
          <a:xfrm>
            <a:off x="647738" y="1180102"/>
            <a:ext cx="638629" cy="638629"/>
          </a:xfrm>
          <a:prstGeom prst="rect">
            <a:avLst/>
          </a:prstGeom>
          <a:noFill/>
          <a:ln w="19050">
            <a:solidFill>
              <a:schemeClr val="accent1">
                <a:alpha val="100000"/>
              </a:schemeClr>
            </a:solidFill>
            <a:prstDash val="solid"/>
          </a:ln>
        </p:spPr>
      </p:sp>
      <p:sp>
        <p:nvSpPr>
          <p:cNvPr id="18" name="文本框 17"/>
          <p:cNvSpPr txBox="true"/>
          <p:nvPr/>
        </p:nvSpPr>
        <p:spPr>
          <a:xfrm>
            <a:off x="6495415" y="5172075"/>
            <a:ext cx="4924425" cy="1476375"/>
          </a:xfrm>
          <a:prstGeom prst="rect">
            <a:avLst/>
          </a:prstGeom>
          <a:noFill/>
        </p:spPr>
        <p:txBody>
          <a:bodyPr wrap="square" rtlCol="0">
            <a:spAutoFit/>
          </a:bodyPr>
          <a:p>
            <a:r>
              <a:rPr lang="zh-CN" altLang="en-US">
                <a:solidFill>
                  <a:srgbClr val="FF0000"/>
                </a:solidFill>
              </a:rPr>
              <a:t>凡是声称可以提供消除不良征信记录的电话都是诈骗，个人征信由中国人民银行征信中心统一管理，个人无权删除、修改。不论遇到什么情况，坚决不给陌生人转账！任何渠道的汇款统统拒绝。</a:t>
            </a:r>
            <a:endParaRPr lang="zh-CN" altLang="en-US">
              <a:solidFill>
                <a:srgbClr val="FF0000"/>
              </a:solidFill>
            </a:endParaRPr>
          </a:p>
        </p:txBody>
      </p:sp>
      <p:pic>
        <p:nvPicPr>
          <p:cNvPr id="5" name="图片 4"/>
          <p:cNvPicPr>
            <a:picLocks noChangeAspect="true"/>
          </p:cNvPicPr>
          <p:nvPr/>
        </p:nvPicPr>
        <p:blipFill>
          <a:blip r:embed="rId6"/>
          <a:stretch>
            <a:fillRect/>
          </a:stretch>
        </p:blipFill>
        <p:spPr>
          <a:xfrm>
            <a:off x="5851525" y="1341755"/>
            <a:ext cx="5297805" cy="374650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1.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2.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2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9.xml><?xml version="1.0" encoding="utf-8"?>
<p:tagLst xmlns:p="http://schemas.openxmlformats.org/presentationml/2006/main">
  <p:tag name="KSO_WM_DIAGRAM_VIRTUALLY_FRAME" val="{&quot;height&quot;:387.468346456693,&quot;left&quot;:42.69590551181103,&quot;top&quot;:107.9255905511811,&quot;width&quot;:407.7947244094488}"/>
</p:tagLst>
</file>

<file path=ppt/theme/theme1.xml><?xml version="1.0" encoding="utf-8"?>
<a:theme xmlns:a="http://schemas.openxmlformats.org/drawingml/2006/main" name="Office Theme">
  <a:themeElements>
    <a:clrScheme name="Office">
      <a:dk1>
        <a:srgbClr val="FFFFFF"/>
      </a:dk1>
      <a:lt1>
        <a:srgbClr val="000C1C"/>
      </a:lt1>
      <a:dk2>
        <a:srgbClr val="FFFFFF"/>
      </a:dk2>
      <a:lt2>
        <a:srgbClr val="152442"/>
      </a:lt2>
      <a:accent1>
        <a:srgbClr val="013BBE"/>
      </a:accent1>
      <a:accent2>
        <a:srgbClr val="013BBE"/>
      </a:accent2>
      <a:accent3>
        <a:srgbClr val="0463E2"/>
      </a:accent3>
      <a:accent4>
        <a:srgbClr val="0D3F86"/>
      </a:accent4>
      <a:accent5>
        <a:srgbClr val="0F5EBC"/>
      </a:accent5>
      <a:accent6>
        <a:srgbClr val="2878D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4222</Words>
  <Application>WPS 演示</Application>
  <PresentationFormat>On-screen Show (4:3)</PresentationFormat>
  <Paragraphs>254</Paragraphs>
  <Slides>27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DejaVu Sans</vt:lpstr>
      <vt:lpstr>微软雅黑</vt:lpstr>
      <vt:lpstr>方正黑体_GBK</vt:lpstr>
      <vt:lpstr>Arial</vt:lpstr>
      <vt:lpstr>宋体</vt:lpstr>
      <vt:lpstr>Arial Unicode MS</vt:lpstr>
      <vt:lpstr>Calibri</vt:lpstr>
      <vt:lpstr>方正书宋_GBK</vt:lpstr>
      <vt:lpstr>Standard Symbols PS</vt:lpstr>
      <vt:lpstr>思源黑体</vt:lpstr>
      <vt:lpstr>Microsoft Yahei</vt:lpstr>
      <vt:lpstr>URW Bookman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greatwall</cp:lastModifiedBy>
  <cp:revision>7</cp:revision>
  <dcterms:created xsi:type="dcterms:W3CDTF">2024-09-02T02:25:44Z</dcterms:created>
  <dcterms:modified xsi:type="dcterms:W3CDTF">2024-09-02T02:25:44Z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D77D88FE272349D8BD0CACB28D5D3A8C_12</vt:lpwstr>
  </property>
  <property fmtid="{D5CDD505-2E9C-101B-9397-08002B2CF9AE}" pid="3" name="KSOProductBuildVer">
    <vt:lpwstr>2052-11.8.2.10290</vt:lpwstr>
  </property>
</Properties>
</file>