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84" r:id="rId21"/>
    <p:sldId id="283" r:id="rId22"/>
    <p:sldId id="285" r:id="rId23"/>
    <p:sldId id="286" r:id="rId24"/>
    <p:sldId id="287" r:id="rId25"/>
    <p:sldId id="278" r:id="rId26"/>
    <p:sldId id="280" r:id="rId27"/>
    <p:sldId id="281"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211"/>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true"/>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true"/>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true"/>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true"/>
          </p:cNvSpPr>
          <p:nvPr>
            <p:ph type="ftr" sz="quarter" idx="11"/>
          </p:nvPr>
        </p:nvSpPr>
        <p:spPr/>
        <p:txBody>
          <a:bodyPr/>
          <a:lstStyle/>
          <a:p>
            <a:endParaRPr lang="en-US"/>
          </a:p>
        </p:txBody>
      </p:sp>
      <p:sp>
        <p:nvSpPr>
          <p:cNvPr id="6" name="Slide Number Placeholder 5"/>
          <p:cNvSpPr>
            <a:spLocks noGrp="true"/>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true"/>
          </p:cNvSpPr>
          <p:nvPr>
            <p:ph type="title"/>
          </p:nvPr>
        </p:nvSpPr>
        <p:spPr/>
        <p:txBody>
          <a:bodyPr/>
          <a:lstStyle/>
          <a:p>
            <a:r>
              <a:rPr lang="en-US" smtClean="0"/>
              <a:t>Click to edit Master title style</a:t>
            </a:r>
            <a:endParaRPr lang="en-US"/>
          </a:p>
        </p:txBody>
      </p:sp>
      <p:sp>
        <p:nvSpPr>
          <p:cNvPr id="3" name="Vertical Text Placeholder 2"/>
          <p:cNvSpPr>
            <a:spLocks noGrp="true"/>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true"/>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true"/>
          </p:cNvSpPr>
          <p:nvPr>
            <p:ph type="ftr" sz="quarter" idx="11"/>
          </p:nvPr>
        </p:nvSpPr>
        <p:spPr/>
        <p:txBody>
          <a:bodyPr/>
          <a:lstStyle/>
          <a:p>
            <a:endParaRPr lang="en-US"/>
          </a:p>
        </p:txBody>
      </p:sp>
      <p:sp>
        <p:nvSpPr>
          <p:cNvPr id="6" name="Slide Number Placeholder 5"/>
          <p:cNvSpPr>
            <a:spLocks noGrp="true"/>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true"/>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true"/>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true"/>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true"/>
          </p:cNvSpPr>
          <p:nvPr>
            <p:ph type="ftr" sz="quarter" idx="11"/>
          </p:nvPr>
        </p:nvSpPr>
        <p:spPr/>
        <p:txBody>
          <a:bodyPr/>
          <a:lstStyle/>
          <a:p>
            <a:endParaRPr lang="en-US"/>
          </a:p>
        </p:txBody>
      </p:sp>
      <p:sp>
        <p:nvSpPr>
          <p:cNvPr id="6" name="Slide Number Placeholder 5"/>
          <p:cNvSpPr>
            <a:spLocks noGrp="true"/>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true"/>
          </p:cNvSpPr>
          <p:nvPr>
            <p:ph type="title"/>
          </p:nvPr>
        </p:nvSpPr>
        <p:spPr/>
        <p:txBody>
          <a:bodyPr/>
          <a:lstStyle/>
          <a:p>
            <a:r>
              <a:rPr lang="en-US" smtClean="0"/>
              <a:t>Click to edit Master title style</a:t>
            </a:r>
            <a:endParaRPr lang="en-US"/>
          </a:p>
        </p:txBody>
      </p:sp>
      <p:sp>
        <p:nvSpPr>
          <p:cNvPr id="3" name="Content Placeholder 2"/>
          <p:cNvSpPr>
            <a:spLocks noGrp="true"/>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true"/>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true"/>
          </p:cNvSpPr>
          <p:nvPr>
            <p:ph type="ftr" sz="quarter" idx="11"/>
          </p:nvPr>
        </p:nvSpPr>
        <p:spPr/>
        <p:txBody>
          <a:bodyPr/>
          <a:lstStyle/>
          <a:p>
            <a:endParaRPr lang="en-US"/>
          </a:p>
        </p:txBody>
      </p:sp>
      <p:sp>
        <p:nvSpPr>
          <p:cNvPr id="6" name="Slide Number Placeholder 5"/>
          <p:cNvSpPr>
            <a:spLocks noGrp="true"/>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true"/>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true"/>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true"/>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true"/>
          </p:cNvSpPr>
          <p:nvPr>
            <p:ph type="ftr" sz="quarter" idx="11"/>
          </p:nvPr>
        </p:nvSpPr>
        <p:spPr/>
        <p:txBody>
          <a:bodyPr/>
          <a:lstStyle/>
          <a:p>
            <a:endParaRPr lang="en-US"/>
          </a:p>
        </p:txBody>
      </p:sp>
      <p:sp>
        <p:nvSpPr>
          <p:cNvPr id="6" name="Slide Number Placeholder 5"/>
          <p:cNvSpPr>
            <a:spLocks noGrp="true"/>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true"/>
          </p:cNvSpPr>
          <p:nvPr>
            <p:ph type="title"/>
          </p:nvPr>
        </p:nvSpPr>
        <p:spPr/>
        <p:txBody>
          <a:bodyPr/>
          <a:lstStyle/>
          <a:p>
            <a:r>
              <a:rPr lang="en-US" smtClean="0"/>
              <a:t>Click to edit Master title style</a:t>
            </a:r>
            <a:endParaRPr lang="en-US"/>
          </a:p>
        </p:txBody>
      </p:sp>
      <p:sp>
        <p:nvSpPr>
          <p:cNvPr id="3" name="Content Placeholder 2"/>
          <p:cNvSpPr>
            <a:spLocks noGrp="true"/>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true"/>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true"/>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true"/>
          </p:cNvSpPr>
          <p:nvPr>
            <p:ph type="ftr" sz="quarter" idx="11"/>
          </p:nvPr>
        </p:nvSpPr>
        <p:spPr/>
        <p:txBody>
          <a:bodyPr/>
          <a:lstStyle/>
          <a:p>
            <a:endParaRPr lang="en-US"/>
          </a:p>
        </p:txBody>
      </p:sp>
      <p:sp>
        <p:nvSpPr>
          <p:cNvPr id="7" name="Slide Number Placeholder 6"/>
          <p:cNvSpPr>
            <a:spLocks noGrp="true"/>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true"/>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true"/>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true"/>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true"/>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true"/>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true"/>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true"/>
          </p:cNvSpPr>
          <p:nvPr>
            <p:ph type="ftr" sz="quarter" idx="11"/>
          </p:nvPr>
        </p:nvSpPr>
        <p:spPr/>
        <p:txBody>
          <a:bodyPr/>
          <a:lstStyle/>
          <a:p>
            <a:endParaRPr lang="en-US"/>
          </a:p>
        </p:txBody>
      </p:sp>
      <p:sp>
        <p:nvSpPr>
          <p:cNvPr id="9" name="Slide Number Placeholder 8"/>
          <p:cNvSpPr>
            <a:spLocks noGrp="true"/>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true"/>
          </p:cNvSpPr>
          <p:nvPr>
            <p:ph type="title"/>
          </p:nvPr>
        </p:nvSpPr>
        <p:spPr/>
        <p:txBody>
          <a:bodyPr/>
          <a:lstStyle/>
          <a:p>
            <a:r>
              <a:rPr lang="en-US" smtClean="0"/>
              <a:t>Click to edit Master title style</a:t>
            </a:r>
            <a:endParaRPr lang="en-US"/>
          </a:p>
        </p:txBody>
      </p:sp>
      <p:sp>
        <p:nvSpPr>
          <p:cNvPr id="3" name="Date Placeholder 2"/>
          <p:cNvSpPr>
            <a:spLocks noGrp="true"/>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true"/>
          </p:cNvSpPr>
          <p:nvPr>
            <p:ph type="ftr" sz="quarter" idx="11"/>
          </p:nvPr>
        </p:nvSpPr>
        <p:spPr/>
        <p:txBody>
          <a:bodyPr/>
          <a:lstStyle/>
          <a:p>
            <a:endParaRPr lang="en-US"/>
          </a:p>
        </p:txBody>
      </p:sp>
      <p:sp>
        <p:nvSpPr>
          <p:cNvPr id="5" name="Slide Number Placeholder 4"/>
          <p:cNvSpPr>
            <a:spLocks noGrp="true"/>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true"/>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true"/>
          </p:cNvSpPr>
          <p:nvPr>
            <p:ph type="ftr" sz="quarter" idx="11"/>
          </p:nvPr>
        </p:nvSpPr>
        <p:spPr/>
        <p:txBody>
          <a:bodyPr/>
          <a:lstStyle/>
          <a:p>
            <a:endParaRPr lang="en-US"/>
          </a:p>
        </p:txBody>
      </p:sp>
      <p:sp>
        <p:nvSpPr>
          <p:cNvPr id="4" name="Slide Number Placeholder 3"/>
          <p:cNvSpPr>
            <a:spLocks noGrp="true"/>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true"/>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true"/>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true"/>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true"/>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true"/>
          </p:cNvSpPr>
          <p:nvPr>
            <p:ph type="ftr" sz="quarter" idx="11"/>
          </p:nvPr>
        </p:nvSpPr>
        <p:spPr/>
        <p:txBody>
          <a:bodyPr/>
          <a:lstStyle/>
          <a:p>
            <a:endParaRPr lang="en-US"/>
          </a:p>
        </p:txBody>
      </p:sp>
      <p:sp>
        <p:nvSpPr>
          <p:cNvPr id="7" name="Slide Number Placeholder 6"/>
          <p:cNvSpPr>
            <a:spLocks noGrp="true"/>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true"/>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true"/>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true"/>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true"/>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true"/>
          </p:cNvSpPr>
          <p:nvPr>
            <p:ph type="ftr" sz="quarter" idx="11"/>
          </p:nvPr>
        </p:nvSpPr>
        <p:spPr/>
        <p:txBody>
          <a:bodyPr/>
          <a:lstStyle/>
          <a:p>
            <a:endParaRPr lang="en-US"/>
          </a:p>
        </p:txBody>
      </p:sp>
      <p:sp>
        <p:nvSpPr>
          <p:cNvPr id="7" name="Slide Number Placeholder 6"/>
          <p:cNvSpPr>
            <a:spLocks noGrp="true"/>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true"/>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true"/>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true"/>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true"/>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true"/>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8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8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8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jpeg"/><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6.jpeg"/><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9.jpeg"/><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0.jpeg"/><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1.jpeg"/><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2.png"/><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3.png"/><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30.png"/><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6.jpeg"/><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2.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jpe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jpeg"/><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jpeg"/><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true">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true"/>
          <p:nvPr/>
        </p:nvSpPr>
        <p:spPr>
          <a:xfrm>
            <a:off x="1229733" y="1302999"/>
            <a:ext cx="9732534" cy="2275165"/>
          </a:xfrm>
          <a:prstGeom prst="rect">
            <a:avLst/>
          </a:prstGeom>
        </p:spPr>
        <p:txBody>
          <a:bodyPr vert="horz" wrap="square" lIns="114300" tIns="57150" rIns="114300" bIns="57150" rtlCol="0" anchor="b" anchorCtr="false">
            <a:normAutofit/>
          </a:bodyPr>
          <a:lstStyle/>
          <a:p>
            <a:pPr algn="ctr">
              <a:lnSpc>
                <a:spcPct val="115000"/>
              </a:lnSpc>
            </a:pPr>
            <a:r>
              <a:rPr lang="zh-CN" altLang="en-US" sz="5700" b="1">
                <a:solidFill>
                  <a:srgbClr val="FFFFFF">
                    <a:alpha val="100000"/>
                  </a:srgbClr>
                </a:solidFill>
                <a:latin typeface="Microsoft Yahei"/>
                <a:ea typeface="宋体" charset="0"/>
                <a:cs typeface="Microsoft Yahei"/>
              </a:rPr>
              <a:t>四、</a:t>
            </a:r>
            <a:r>
              <a:rPr lang="en-US" sz="5700" b="1">
                <a:solidFill>
                  <a:srgbClr val="FFFFFF">
                    <a:alpha val="100000"/>
                  </a:srgbClr>
                </a:solidFill>
                <a:latin typeface="Microsoft Yahei"/>
                <a:ea typeface="Microsoft Yahei"/>
                <a:cs typeface="Microsoft Yahei"/>
              </a:rPr>
              <a:t>大学生禁止发布政治不当有害言论</a:t>
            </a:r>
            <a:endParaRPr lang="en-US" sz="5700" b="1">
              <a:solidFill>
                <a:srgbClr val="FFFFFF">
                  <a:alpha val="100000"/>
                </a:srgbClr>
              </a:solidFill>
              <a:latin typeface="Microsoft Yahei"/>
              <a:ea typeface="Microsoft Yahei"/>
              <a:cs typeface="Microsoft Yahe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true">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true"/>
          </p:cNvPicPr>
          <p:nvPr/>
        </p:nvPicPr>
        <p:blipFill>
          <a:blip r:embed="rId2">
            <a:alphaModFix amt="70000"/>
          </a:blip>
          <a:srcRect/>
          <a:stretch>
            <a:fillRect/>
          </a:stretch>
        </p:blipFill>
        <p:spPr>
          <a:xfrm>
            <a:off x="1415276" y="1633786"/>
            <a:ext cx="2433158" cy="2364134"/>
          </a:xfrm>
          <a:prstGeom prst="ellipse">
            <a:avLst/>
          </a:prstGeom>
        </p:spPr>
      </p:pic>
      <p:sp>
        <p:nvSpPr>
          <p:cNvPr id="3" name="TextBox 3"/>
          <p:cNvSpPr txBox="true"/>
          <p:nvPr/>
        </p:nvSpPr>
        <p:spPr>
          <a:xfrm>
            <a:off x="795406" y="4346209"/>
            <a:ext cx="10658475" cy="1928103"/>
          </a:xfrm>
          <a:prstGeom prst="rect">
            <a:avLst/>
          </a:prstGeom>
        </p:spPr>
        <p:txBody>
          <a:bodyPr vert="horz" wrap="square" lIns="123825" tIns="123825" rIns="57150" bIns="123825" rtlCol="0" anchor="t" anchorCtr="false">
            <a:normAutofit/>
          </a:bodyPr>
          <a:lstStyle/>
          <a:p>
            <a:pPr algn="ctr">
              <a:lnSpc>
                <a:spcPct val="140000"/>
              </a:lnSpc>
            </a:pPr>
            <a:r>
              <a:rPr lang="en-US" sz="1500" b="1">
                <a:solidFill>
                  <a:schemeClr val="accent1">
                    <a:alpha val="100000"/>
                  </a:schemeClr>
                </a:solidFill>
                <a:latin typeface="Microsoft Yahei"/>
                <a:ea typeface="Microsoft Yahei"/>
                <a:cs typeface="Microsoft Yahei"/>
              </a:rPr>
              <a:t>其他相关法律法规</a:t>
            </a:r>
            <a:endParaRPr lang="en-US" sz="1500" b="1">
              <a:solidFill>
                <a:schemeClr val="accent1">
                  <a:alpha val="100000"/>
                </a:schemeClr>
              </a:solidFill>
              <a:latin typeface="Microsoft Yahei"/>
              <a:ea typeface="Microsoft Yahei"/>
              <a:cs typeface="Microsoft Yahei"/>
            </a:endParaRPr>
          </a:p>
          <a:p>
            <a:pPr algn="ctr">
              <a:lnSpc>
                <a:spcPct val="140000"/>
              </a:lnSpc>
            </a:pPr>
            <a:r>
              <a:rPr lang="en-US" sz="1500">
                <a:solidFill>
                  <a:schemeClr val="dk1">
                    <a:alpha val="100000"/>
                  </a:schemeClr>
                </a:solidFill>
                <a:latin typeface="Microsoft Yahei"/>
                <a:ea typeface="Microsoft Yahei"/>
                <a:cs typeface="Microsoft Yahei"/>
              </a:rPr>
              <a:t>如《互联网信息服务管理办法》、《计算机信息网络国际联网安全保护管理办法》等，也对禁止发布政治不当有害言论进行了相关规定。</a:t>
            </a:r>
            <a:endParaRPr lang="en-US" sz="1500">
              <a:solidFill>
                <a:schemeClr val="dk1">
                  <a:alpha val="100000"/>
                </a:schemeClr>
              </a:solidFill>
              <a:latin typeface="Microsoft Yahei"/>
              <a:ea typeface="Microsoft Yahei"/>
              <a:cs typeface="Microsoft Yahei"/>
            </a:endParaRPr>
          </a:p>
        </p:txBody>
      </p:sp>
      <p:pic>
        <p:nvPicPr>
          <p:cNvPr id="4" name="Picture 4"/>
          <p:cNvPicPr>
            <a:picLocks noChangeAspect="true"/>
          </p:cNvPicPr>
          <p:nvPr/>
        </p:nvPicPr>
        <p:blipFill>
          <a:blip r:embed="rId3">
            <a:alphaModFix amt="70000"/>
          </a:blip>
          <a:srcRect/>
          <a:stretch>
            <a:fillRect/>
          </a:stretch>
        </p:blipFill>
        <p:spPr>
          <a:xfrm>
            <a:off x="4855037" y="1620933"/>
            <a:ext cx="2433158" cy="2364134"/>
          </a:xfrm>
          <a:prstGeom prst="ellipse">
            <a:avLst/>
          </a:prstGeom>
        </p:spPr>
      </p:pic>
      <p:pic>
        <p:nvPicPr>
          <p:cNvPr id="5" name="Picture 5"/>
          <p:cNvPicPr>
            <a:picLocks noChangeAspect="true"/>
          </p:cNvPicPr>
          <p:nvPr/>
        </p:nvPicPr>
        <p:blipFill>
          <a:blip r:embed="rId4">
            <a:alphaModFix amt="70000"/>
          </a:blip>
          <a:srcRect/>
          <a:stretch>
            <a:fillRect/>
          </a:stretch>
        </p:blipFill>
        <p:spPr>
          <a:xfrm>
            <a:off x="8349233" y="1615605"/>
            <a:ext cx="2433158" cy="2364134"/>
          </a:xfrm>
          <a:prstGeom prst="ellipse">
            <a:avLst/>
          </a:prstGeom>
        </p:spPr>
      </p:pic>
      <p:sp>
        <p:nvSpPr>
          <p:cNvPr id="6" name="TextBox 6"/>
          <p:cNvSpPr txBox="true"/>
          <p:nvPr/>
        </p:nvSpPr>
        <p:spPr>
          <a:xfrm>
            <a:off x="476023" y="265328"/>
            <a:ext cx="11239500" cy="914400"/>
          </a:xfrm>
          <a:prstGeom prst="rect">
            <a:avLst/>
          </a:prstGeom>
        </p:spPr>
        <p:txBody>
          <a:bodyPr vert="horz" wrap="square" lIns="123825" tIns="123825" rIns="57150" bIns="123825" rtlCol="0" anchor="ctr" anchorCtr="false">
            <a:noAutofit/>
          </a:bodyPr>
          <a:lstStyle/>
          <a:p>
            <a:pPr>
              <a:lnSpc>
                <a:spcPct val="140000"/>
              </a:lnSpc>
            </a:pPr>
            <a:r>
              <a:rPr lang="en-US" sz="3000" b="1">
                <a:solidFill>
                  <a:schemeClr val="dk2">
                    <a:alpha val="100000"/>
                  </a:schemeClr>
                </a:solidFill>
                <a:latin typeface="Microsoft Yahei"/>
                <a:ea typeface="Microsoft Yahei"/>
                <a:cs typeface="Microsoft Yahei"/>
              </a:rPr>
              <a:t>法律法规依据</a:t>
            </a:r>
            <a:endParaRPr lang="en-US" sz="3000" b="1">
              <a:solidFill>
                <a:schemeClr val="dk2">
                  <a:alpha val="100000"/>
                </a:schemeClr>
              </a:solidFill>
              <a:latin typeface="Microsoft Yahei"/>
              <a:ea typeface="Microsoft Yahei"/>
              <a:cs typeface="Microsoft Yahe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true">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true"/>
          <p:nvPr/>
        </p:nvSpPr>
        <p:spPr>
          <a:xfrm>
            <a:off x="5070021" y="1411090"/>
            <a:ext cx="2051957" cy="1842306"/>
          </a:xfrm>
          <a:prstGeom prst="rect">
            <a:avLst/>
          </a:prstGeom>
        </p:spPr>
        <p:txBody>
          <a:bodyPr vert="horz" wrap="square" lIns="114300" tIns="57150" rIns="114300" bIns="57150" rtlCol="0" anchor="ctr" anchorCtr="false">
            <a:normAutofit/>
          </a:bodyPr>
          <a:lstStyle/>
          <a:p>
            <a:pPr algn="ctr">
              <a:lnSpc>
                <a:spcPct val="120000"/>
              </a:lnSpc>
            </a:pPr>
            <a:r>
              <a:rPr lang="en-US" sz="8000" b="1">
                <a:solidFill>
                  <a:srgbClr val="B3CEFF">
                    <a:alpha val="100000"/>
                  </a:srgbClr>
                </a:solidFill>
                <a:highlight>
                  <a:srgbClr val="000000">
                    <a:alpha val="0"/>
                  </a:srgbClr>
                </a:highlight>
                <a:latin typeface="Microsoft Yahei"/>
                <a:ea typeface="Microsoft Yahei"/>
                <a:cs typeface="Microsoft Yahei"/>
              </a:rPr>
              <a:t>03</a:t>
            </a:r>
            <a:endParaRPr lang="en-US" sz="8000" b="1">
              <a:solidFill>
                <a:srgbClr val="B3CEFF">
                  <a:alpha val="100000"/>
                </a:srgbClr>
              </a:solidFill>
              <a:highlight>
                <a:srgbClr val="000000">
                  <a:alpha val="0"/>
                </a:srgbClr>
              </a:highlight>
              <a:latin typeface="Microsoft Yahei"/>
              <a:ea typeface="Microsoft Yahei"/>
              <a:cs typeface="Microsoft Yahei"/>
            </a:endParaRPr>
          </a:p>
        </p:txBody>
      </p:sp>
      <p:sp>
        <p:nvSpPr>
          <p:cNvPr id="3" name="TextBox 3"/>
          <p:cNvSpPr txBox="true"/>
          <p:nvPr/>
        </p:nvSpPr>
        <p:spPr>
          <a:xfrm>
            <a:off x="853596" y="3253396"/>
            <a:ext cx="10484808" cy="1798058"/>
          </a:xfrm>
          <a:prstGeom prst="rect">
            <a:avLst/>
          </a:prstGeom>
        </p:spPr>
        <p:txBody>
          <a:bodyPr vert="horz" wrap="square" lIns="114300" tIns="57150" rIns="114300" bIns="57150" rtlCol="0" anchor="t" anchorCtr="false">
            <a:noAutofit/>
          </a:bodyPr>
          <a:lstStyle/>
          <a:p>
            <a:pPr algn="ctr">
              <a:lnSpc>
                <a:spcPct val="120000"/>
              </a:lnSpc>
            </a:pPr>
            <a:r>
              <a:rPr lang="en-US" sz="4500" b="1">
                <a:solidFill>
                  <a:srgbClr val="FFFFFF">
                    <a:alpha val="100000"/>
                  </a:srgbClr>
                </a:solidFill>
                <a:latin typeface="Microsoft Yahei"/>
                <a:ea typeface="Microsoft Yahei"/>
                <a:cs typeface="Microsoft Yahei"/>
              </a:rPr>
              <a:t>大学生发布政治不当有害言论的危害</a:t>
            </a:r>
            <a:endParaRPr lang="en-US" sz="4500" b="1">
              <a:solidFill>
                <a:srgbClr val="FFFFFF">
                  <a:alpha val="100000"/>
                </a:srgbClr>
              </a:solidFill>
              <a:latin typeface="Microsoft Yahei"/>
              <a:ea typeface="Microsoft Yahei"/>
              <a:cs typeface="Microsoft Yahe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true">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true"/>
          </p:cNvPicPr>
          <p:nvPr/>
        </p:nvPicPr>
        <p:blipFill>
          <a:blip r:embed="rId2"/>
          <a:srcRect t="3558" b="3558"/>
          <a:stretch>
            <a:fillRect/>
          </a:stretch>
        </p:blipFill>
        <p:spPr>
          <a:xfrm>
            <a:off x="601455" y="1456971"/>
            <a:ext cx="5140490" cy="4655351"/>
          </a:xfrm>
          <a:prstGeom prst="rect">
            <a:avLst/>
          </a:prstGeom>
        </p:spPr>
      </p:pic>
      <p:sp>
        <p:nvSpPr>
          <p:cNvPr id="3" name="TextBox 3"/>
          <p:cNvSpPr txBox="true"/>
          <p:nvPr/>
        </p:nvSpPr>
        <p:spPr>
          <a:xfrm>
            <a:off x="6007772" y="1924848"/>
            <a:ext cx="5064406" cy="898324"/>
          </a:xfrm>
          <a:prstGeom prst="rect">
            <a:avLst/>
          </a:prstGeom>
        </p:spPr>
        <p:txBody>
          <a:bodyPr vert="horz" wrap="square" lIns="114300" tIns="57150" rIns="114300" bIns="57150" rtlCol="0" anchor="t" anchorCtr="false">
            <a:noAutofit/>
          </a:bodyPr>
          <a:lstStyle/>
          <a:p>
            <a:pPr>
              <a:lnSpc>
                <a:spcPct val="140000"/>
              </a:lnSpc>
            </a:pPr>
            <a:r>
              <a:rPr lang="en-US" sz="1500">
                <a:solidFill>
                  <a:schemeClr val="dk1">
                    <a:alpha val="100000"/>
                  </a:schemeClr>
                </a:solidFill>
                <a:latin typeface="Microsoft Yahei"/>
                <a:ea typeface="Microsoft Yahei"/>
                <a:cs typeface="Microsoft Yahei"/>
              </a:rPr>
              <a:t>发布政治不当有害言论可能导致个人政治观念、价值观念产生偏差，影响个人的全面发展。</a:t>
            </a:r>
            <a:endParaRPr lang="en-US" sz="1500">
              <a:solidFill>
                <a:schemeClr val="dk1">
                  <a:alpha val="100000"/>
                </a:schemeClr>
              </a:solidFill>
              <a:latin typeface="Microsoft Yahei"/>
              <a:ea typeface="Microsoft Yahei"/>
              <a:cs typeface="Microsoft Yahei"/>
            </a:endParaRPr>
          </a:p>
        </p:txBody>
      </p:sp>
      <p:sp>
        <p:nvSpPr>
          <p:cNvPr id="4" name="TextBox 4"/>
          <p:cNvSpPr txBox="true"/>
          <p:nvPr/>
        </p:nvSpPr>
        <p:spPr>
          <a:xfrm>
            <a:off x="6007772" y="1456971"/>
            <a:ext cx="5064406" cy="449970"/>
          </a:xfrm>
          <a:prstGeom prst="rect">
            <a:avLst/>
          </a:prstGeom>
        </p:spPr>
        <p:txBody>
          <a:bodyPr vert="horz" wrap="square" lIns="114300" tIns="57150" rIns="114300" bIns="57150" rtlCol="0" anchor="b" anchorCtr="false">
            <a:noAutofit/>
          </a:bodyPr>
          <a:lstStyle/>
          <a:p>
            <a:pPr>
              <a:lnSpc>
                <a:spcPct val="77000"/>
              </a:lnSpc>
            </a:pPr>
            <a:r>
              <a:rPr lang="en-US" sz="2400" b="1">
                <a:solidFill>
                  <a:schemeClr val="accent1">
                    <a:alpha val="100000"/>
                  </a:schemeClr>
                </a:solidFill>
                <a:latin typeface="Microsoft Yahei"/>
                <a:ea typeface="Microsoft Yahei"/>
                <a:cs typeface="Microsoft Yahei"/>
              </a:rPr>
              <a:t>思想观念偏颇</a:t>
            </a:r>
            <a:endParaRPr lang="en-US" sz="2400" b="1">
              <a:solidFill>
                <a:schemeClr val="accent1">
                  <a:alpha val="100000"/>
                </a:schemeClr>
              </a:solidFill>
              <a:latin typeface="Microsoft Yahei"/>
              <a:ea typeface="Microsoft Yahei"/>
              <a:cs typeface="Microsoft Yahei"/>
            </a:endParaRPr>
          </a:p>
        </p:txBody>
      </p:sp>
      <p:sp>
        <p:nvSpPr>
          <p:cNvPr id="5" name="TextBox 5"/>
          <p:cNvSpPr txBox="true"/>
          <p:nvPr/>
        </p:nvSpPr>
        <p:spPr>
          <a:xfrm>
            <a:off x="6007772" y="3539953"/>
            <a:ext cx="5064406" cy="884543"/>
          </a:xfrm>
          <a:prstGeom prst="rect">
            <a:avLst/>
          </a:prstGeom>
        </p:spPr>
        <p:txBody>
          <a:bodyPr vert="horz" wrap="square" lIns="114300" tIns="57150" rIns="114300" bIns="57150" rtlCol="0" anchor="t" anchorCtr="false">
            <a:noAutofit/>
          </a:bodyPr>
          <a:lstStyle/>
          <a:p>
            <a:pPr>
              <a:lnSpc>
                <a:spcPct val="140000"/>
              </a:lnSpc>
            </a:pPr>
            <a:r>
              <a:rPr lang="en-US" sz="1500">
                <a:solidFill>
                  <a:schemeClr val="dk1">
                    <a:alpha val="100000"/>
                  </a:schemeClr>
                </a:solidFill>
                <a:latin typeface="Microsoft Yahei"/>
                <a:ea typeface="Microsoft Yahei"/>
                <a:cs typeface="Microsoft Yahei"/>
              </a:rPr>
              <a:t>不当言论可能触犯法律法规，导致个人面临法律责任，影响未来的职业和人生发展。</a:t>
            </a:r>
            <a:endParaRPr lang="en-US" sz="1500">
              <a:solidFill>
                <a:schemeClr val="dk1">
                  <a:alpha val="100000"/>
                </a:schemeClr>
              </a:solidFill>
              <a:latin typeface="Microsoft Yahei"/>
              <a:ea typeface="Microsoft Yahei"/>
              <a:cs typeface="Microsoft Yahei"/>
            </a:endParaRPr>
          </a:p>
        </p:txBody>
      </p:sp>
      <p:sp>
        <p:nvSpPr>
          <p:cNvPr id="6" name="TextBox 6"/>
          <p:cNvSpPr txBox="true"/>
          <p:nvPr/>
        </p:nvSpPr>
        <p:spPr>
          <a:xfrm>
            <a:off x="6007772" y="3122433"/>
            <a:ext cx="5064406" cy="436189"/>
          </a:xfrm>
          <a:prstGeom prst="rect">
            <a:avLst/>
          </a:prstGeom>
        </p:spPr>
        <p:txBody>
          <a:bodyPr vert="horz" wrap="square" lIns="114300" tIns="57150" rIns="114300" bIns="57150" rtlCol="0" anchor="b" anchorCtr="false">
            <a:noAutofit/>
          </a:bodyPr>
          <a:lstStyle/>
          <a:p>
            <a:pPr>
              <a:lnSpc>
                <a:spcPct val="77000"/>
              </a:lnSpc>
            </a:pPr>
            <a:r>
              <a:rPr lang="en-US" sz="2400" b="1">
                <a:solidFill>
                  <a:schemeClr val="accent1">
                    <a:alpha val="100000"/>
                  </a:schemeClr>
                </a:solidFill>
                <a:latin typeface="Microsoft Yahei"/>
                <a:ea typeface="Microsoft Yahei"/>
                <a:cs typeface="Microsoft Yahei"/>
              </a:rPr>
              <a:t>法律责任风险</a:t>
            </a:r>
            <a:endParaRPr lang="en-US" sz="2400" b="1">
              <a:solidFill>
                <a:schemeClr val="accent1">
                  <a:alpha val="100000"/>
                </a:schemeClr>
              </a:solidFill>
              <a:latin typeface="Microsoft Yahei"/>
              <a:ea typeface="Microsoft Yahei"/>
              <a:cs typeface="Microsoft Yahei"/>
            </a:endParaRPr>
          </a:p>
        </p:txBody>
      </p:sp>
      <p:sp>
        <p:nvSpPr>
          <p:cNvPr id="7" name="TextBox 7"/>
          <p:cNvSpPr txBox="true"/>
          <p:nvPr/>
        </p:nvSpPr>
        <p:spPr>
          <a:xfrm>
            <a:off x="6007772" y="5213997"/>
            <a:ext cx="5064406" cy="898324"/>
          </a:xfrm>
          <a:prstGeom prst="rect">
            <a:avLst/>
          </a:prstGeom>
        </p:spPr>
        <p:txBody>
          <a:bodyPr vert="horz" wrap="square" lIns="114300" tIns="57150" rIns="114300" bIns="57150" rtlCol="0" anchor="t" anchorCtr="false">
            <a:noAutofit/>
          </a:bodyPr>
          <a:lstStyle/>
          <a:p>
            <a:pPr>
              <a:lnSpc>
                <a:spcPct val="140000"/>
              </a:lnSpc>
            </a:pPr>
            <a:r>
              <a:rPr lang="en-US" sz="1500">
                <a:solidFill>
                  <a:schemeClr val="dk1">
                    <a:alpha val="100000"/>
                  </a:schemeClr>
                </a:solidFill>
                <a:latin typeface="Microsoft Yahei"/>
                <a:ea typeface="Microsoft Yahei"/>
                <a:cs typeface="Microsoft Yahei"/>
              </a:rPr>
              <a:t>发布不当言论会损害个人形象和信誉，影响人际交往和职业发展。</a:t>
            </a:r>
            <a:endParaRPr lang="en-US" sz="1500">
              <a:solidFill>
                <a:schemeClr val="dk1">
                  <a:alpha val="100000"/>
                </a:schemeClr>
              </a:solidFill>
              <a:latin typeface="Microsoft Yahei"/>
              <a:ea typeface="Microsoft Yahei"/>
              <a:cs typeface="Microsoft Yahei"/>
            </a:endParaRPr>
          </a:p>
        </p:txBody>
      </p:sp>
      <p:sp>
        <p:nvSpPr>
          <p:cNvPr id="8" name="TextBox 8"/>
          <p:cNvSpPr txBox="true"/>
          <p:nvPr/>
        </p:nvSpPr>
        <p:spPr>
          <a:xfrm>
            <a:off x="6007772" y="4768434"/>
            <a:ext cx="5064406" cy="422408"/>
          </a:xfrm>
          <a:prstGeom prst="rect">
            <a:avLst/>
          </a:prstGeom>
        </p:spPr>
        <p:txBody>
          <a:bodyPr vert="horz" wrap="square" lIns="114300" tIns="57150" rIns="114300" bIns="57150" rtlCol="0" anchor="b" anchorCtr="false">
            <a:noAutofit/>
          </a:bodyPr>
          <a:lstStyle/>
          <a:p>
            <a:pPr>
              <a:lnSpc>
                <a:spcPct val="77000"/>
              </a:lnSpc>
            </a:pPr>
            <a:r>
              <a:rPr lang="en-US" sz="2400" b="1">
                <a:solidFill>
                  <a:schemeClr val="accent1">
                    <a:alpha val="100000"/>
                  </a:schemeClr>
                </a:solidFill>
                <a:latin typeface="Microsoft Yahei"/>
                <a:ea typeface="Microsoft Yahei"/>
                <a:cs typeface="Microsoft Yahei"/>
              </a:rPr>
              <a:t>社会信誉受损</a:t>
            </a:r>
            <a:endParaRPr lang="en-US" sz="2400" b="1">
              <a:solidFill>
                <a:schemeClr val="accent1">
                  <a:alpha val="100000"/>
                </a:schemeClr>
              </a:solidFill>
              <a:latin typeface="Microsoft Yahei"/>
              <a:ea typeface="Microsoft Yahei"/>
              <a:cs typeface="Microsoft Yahei"/>
            </a:endParaRPr>
          </a:p>
        </p:txBody>
      </p:sp>
      <p:sp>
        <p:nvSpPr>
          <p:cNvPr id="9" name="TextBox 9"/>
          <p:cNvSpPr txBox="true"/>
          <p:nvPr/>
        </p:nvSpPr>
        <p:spPr>
          <a:xfrm>
            <a:off x="476023" y="265328"/>
            <a:ext cx="11239500" cy="914400"/>
          </a:xfrm>
          <a:prstGeom prst="rect">
            <a:avLst/>
          </a:prstGeom>
        </p:spPr>
        <p:txBody>
          <a:bodyPr vert="horz" wrap="square" lIns="123825" tIns="123825" rIns="57150" bIns="123825" rtlCol="0" anchor="ctr" anchorCtr="false">
            <a:noAutofit/>
          </a:bodyPr>
          <a:lstStyle/>
          <a:p>
            <a:pPr>
              <a:lnSpc>
                <a:spcPct val="140000"/>
              </a:lnSpc>
            </a:pPr>
            <a:r>
              <a:rPr lang="en-US" sz="3000" b="1">
                <a:solidFill>
                  <a:schemeClr val="dk2">
                    <a:alpha val="100000"/>
                  </a:schemeClr>
                </a:solidFill>
                <a:latin typeface="Microsoft Yahei"/>
                <a:ea typeface="Microsoft Yahei"/>
                <a:cs typeface="Microsoft Yahei"/>
              </a:rPr>
              <a:t>对个人成长的影响</a:t>
            </a:r>
            <a:endParaRPr lang="en-US" sz="3000" b="1">
              <a:solidFill>
                <a:schemeClr val="dk2">
                  <a:alpha val="100000"/>
                </a:schemeClr>
              </a:solidFill>
              <a:latin typeface="Microsoft Yahei"/>
              <a:ea typeface="Microsoft Yahei"/>
              <a:cs typeface="Microsoft Yahe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true">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true"/>
          <p:nvPr/>
        </p:nvSpPr>
        <p:spPr>
          <a:xfrm>
            <a:off x="454963" y="2034175"/>
            <a:ext cx="5829300" cy="781050"/>
          </a:xfrm>
          <a:prstGeom prst="rect">
            <a:avLst/>
          </a:prstGeom>
        </p:spPr>
        <p:txBody>
          <a:bodyPr vert="horz" wrap="square" lIns="114300" tIns="57150" rIns="114300" bIns="57150" rtlCol="0" anchor="t" anchorCtr="false">
            <a:noAutofit/>
          </a:bodyPr>
          <a:lstStyle/>
          <a:p>
            <a:pPr>
              <a:lnSpc>
                <a:spcPct val="140000"/>
              </a:lnSpc>
            </a:pPr>
            <a:r>
              <a:rPr lang="en-US" sz="1500">
                <a:solidFill>
                  <a:schemeClr val="dk1">
                    <a:alpha val="100000"/>
                  </a:schemeClr>
                </a:solidFill>
                <a:latin typeface="Microsoft Yahei"/>
                <a:ea typeface="Microsoft Yahei"/>
                <a:cs typeface="Microsoft Yahei"/>
              </a:rPr>
              <a:t>政治不当有害言论容易引发校园内不同观点之间的冲突，导致校园氛围紧张，影响同学们的学习和生活。</a:t>
            </a:r>
            <a:endParaRPr lang="en-US" sz="1500">
              <a:solidFill>
                <a:schemeClr val="dk1">
                  <a:alpha val="100000"/>
                </a:schemeClr>
              </a:solidFill>
              <a:latin typeface="Microsoft Yahei"/>
              <a:ea typeface="Microsoft Yahei"/>
              <a:cs typeface="Microsoft Yahei"/>
            </a:endParaRPr>
          </a:p>
        </p:txBody>
      </p:sp>
      <p:sp>
        <p:nvSpPr>
          <p:cNvPr id="3" name="TextBox 3"/>
          <p:cNvSpPr txBox="true"/>
          <p:nvPr/>
        </p:nvSpPr>
        <p:spPr>
          <a:xfrm>
            <a:off x="454963" y="1575832"/>
            <a:ext cx="5829300" cy="400050"/>
          </a:xfrm>
          <a:prstGeom prst="rect">
            <a:avLst/>
          </a:prstGeom>
        </p:spPr>
        <p:txBody>
          <a:bodyPr vert="horz" wrap="square" lIns="114300" tIns="57150" rIns="114300" bIns="57150" rtlCol="0" anchor="ctr" anchorCtr="false">
            <a:noAutofit/>
          </a:bodyPr>
          <a:lstStyle/>
          <a:p>
            <a:pPr>
              <a:lnSpc>
                <a:spcPct val="77000"/>
              </a:lnSpc>
            </a:pPr>
            <a:r>
              <a:rPr lang="en-US" sz="2000" b="1">
                <a:solidFill>
                  <a:schemeClr val="accent1">
                    <a:alpha val="100000"/>
                  </a:schemeClr>
                </a:solidFill>
                <a:latin typeface="Microsoft Yahei"/>
                <a:ea typeface="Microsoft Yahei"/>
                <a:cs typeface="Microsoft Yahei"/>
              </a:rPr>
              <a:t>校园氛围紧张</a:t>
            </a:r>
            <a:endParaRPr lang="en-US" sz="2000" b="1">
              <a:solidFill>
                <a:schemeClr val="accent1">
                  <a:alpha val="100000"/>
                </a:schemeClr>
              </a:solidFill>
              <a:latin typeface="Microsoft Yahei"/>
              <a:ea typeface="Microsoft Yahei"/>
              <a:cs typeface="Microsoft Yahei"/>
            </a:endParaRPr>
          </a:p>
        </p:txBody>
      </p:sp>
      <p:sp>
        <p:nvSpPr>
          <p:cNvPr id="4" name="TextBox 4"/>
          <p:cNvSpPr txBox="true"/>
          <p:nvPr/>
        </p:nvSpPr>
        <p:spPr>
          <a:xfrm>
            <a:off x="454963" y="3530045"/>
            <a:ext cx="5829300" cy="781050"/>
          </a:xfrm>
          <a:prstGeom prst="rect">
            <a:avLst/>
          </a:prstGeom>
        </p:spPr>
        <p:txBody>
          <a:bodyPr vert="horz" wrap="square" lIns="114300" tIns="57150" rIns="114300" bIns="57150" rtlCol="0" anchor="t" anchorCtr="false">
            <a:noAutofit/>
          </a:bodyPr>
          <a:lstStyle/>
          <a:p>
            <a:pPr>
              <a:lnSpc>
                <a:spcPct val="140000"/>
              </a:lnSpc>
            </a:pPr>
            <a:r>
              <a:rPr lang="en-US" sz="1500">
                <a:solidFill>
                  <a:schemeClr val="dk1">
                    <a:alpha val="100000"/>
                  </a:schemeClr>
                </a:solidFill>
                <a:latin typeface="Microsoft Yahei"/>
                <a:ea typeface="Microsoft Yahei"/>
                <a:cs typeface="Microsoft Yahei"/>
              </a:rPr>
              <a:t>此类言论可能干扰正常的学术交流和讨论，破坏校园学术氛围，降低学术水平。</a:t>
            </a:r>
            <a:endParaRPr lang="en-US" sz="1500">
              <a:solidFill>
                <a:schemeClr val="dk1">
                  <a:alpha val="100000"/>
                </a:schemeClr>
              </a:solidFill>
              <a:latin typeface="Microsoft Yahei"/>
              <a:ea typeface="Microsoft Yahei"/>
              <a:cs typeface="Microsoft Yahei"/>
            </a:endParaRPr>
          </a:p>
        </p:txBody>
      </p:sp>
      <p:sp>
        <p:nvSpPr>
          <p:cNvPr id="5" name="TextBox 5"/>
          <p:cNvSpPr txBox="true"/>
          <p:nvPr/>
        </p:nvSpPr>
        <p:spPr>
          <a:xfrm>
            <a:off x="454963" y="3071702"/>
            <a:ext cx="5829300" cy="400050"/>
          </a:xfrm>
          <a:prstGeom prst="rect">
            <a:avLst/>
          </a:prstGeom>
        </p:spPr>
        <p:txBody>
          <a:bodyPr vert="horz" wrap="square" lIns="114300" tIns="57150" rIns="114300" bIns="57150" rtlCol="0" anchor="ctr" anchorCtr="false">
            <a:noAutofit/>
          </a:bodyPr>
          <a:lstStyle/>
          <a:p>
            <a:pPr>
              <a:lnSpc>
                <a:spcPct val="77000"/>
              </a:lnSpc>
            </a:pPr>
            <a:r>
              <a:rPr lang="en-US" sz="2000" b="1">
                <a:solidFill>
                  <a:schemeClr val="accent1">
                    <a:alpha val="100000"/>
                  </a:schemeClr>
                </a:solidFill>
                <a:latin typeface="Microsoft Yahei"/>
                <a:ea typeface="Microsoft Yahei"/>
                <a:cs typeface="Microsoft Yahei"/>
              </a:rPr>
              <a:t>学术氛围受损</a:t>
            </a:r>
            <a:endParaRPr lang="en-US" sz="2000" b="1">
              <a:solidFill>
                <a:schemeClr val="accent1">
                  <a:alpha val="100000"/>
                </a:schemeClr>
              </a:solidFill>
              <a:latin typeface="Microsoft Yahei"/>
              <a:ea typeface="Microsoft Yahei"/>
              <a:cs typeface="Microsoft Yahei"/>
            </a:endParaRPr>
          </a:p>
        </p:txBody>
      </p:sp>
      <p:sp>
        <p:nvSpPr>
          <p:cNvPr id="6" name="TextBox 6"/>
          <p:cNvSpPr txBox="true"/>
          <p:nvPr/>
        </p:nvSpPr>
        <p:spPr>
          <a:xfrm>
            <a:off x="454963" y="5118981"/>
            <a:ext cx="5829300" cy="781050"/>
          </a:xfrm>
          <a:prstGeom prst="rect">
            <a:avLst/>
          </a:prstGeom>
        </p:spPr>
        <p:txBody>
          <a:bodyPr vert="horz" wrap="square" lIns="114300" tIns="57150" rIns="114300" bIns="57150" rtlCol="0" anchor="t" anchorCtr="false">
            <a:noAutofit/>
          </a:bodyPr>
          <a:lstStyle/>
          <a:p>
            <a:pPr>
              <a:lnSpc>
                <a:spcPct val="140000"/>
              </a:lnSpc>
            </a:pPr>
            <a:r>
              <a:rPr lang="en-US" sz="1500">
                <a:solidFill>
                  <a:schemeClr val="dk1">
                    <a:alpha val="100000"/>
                  </a:schemeClr>
                </a:solidFill>
                <a:latin typeface="Microsoft Yahei"/>
                <a:ea typeface="Microsoft Yahei"/>
                <a:cs typeface="Microsoft Yahei"/>
              </a:rPr>
              <a:t>政治不当有害言论可能引发校园内的聚集、抗议等活动，给校园安全带来隐患。</a:t>
            </a:r>
            <a:endParaRPr lang="en-US" sz="1500">
              <a:solidFill>
                <a:schemeClr val="dk1">
                  <a:alpha val="100000"/>
                </a:schemeClr>
              </a:solidFill>
              <a:latin typeface="Microsoft Yahei"/>
              <a:ea typeface="Microsoft Yahei"/>
              <a:cs typeface="Microsoft Yahei"/>
            </a:endParaRPr>
          </a:p>
        </p:txBody>
      </p:sp>
      <p:sp>
        <p:nvSpPr>
          <p:cNvPr id="7" name="TextBox 7"/>
          <p:cNvSpPr txBox="true"/>
          <p:nvPr/>
        </p:nvSpPr>
        <p:spPr>
          <a:xfrm>
            <a:off x="454963" y="4660638"/>
            <a:ext cx="5829300" cy="400050"/>
          </a:xfrm>
          <a:prstGeom prst="rect">
            <a:avLst/>
          </a:prstGeom>
        </p:spPr>
        <p:txBody>
          <a:bodyPr vert="horz" wrap="square" lIns="114300" tIns="57150" rIns="114300" bIns="57150" rtlCol="0" anchor="ctr" anchorCtr="false">
            <a:noAutofit/>
          </a:bodyPr>
          <a:lstStyle/>
          <a:p>
            <a:pPr>
              <a:lnSpc>
                <a:spcPct val="77000"/>
              </a:lnSpc>
            </a:pPr>
            <a:r>
              <a:rPr lang="en-US" sz="2000" b="1">
                <a:solidFill>
                  <a:schemeClr val="accent1">
                    <a:alpha val="100000"/>
                  </a:schemeClr>
                </a:solidFill>
                <a:latin typeface="Microsoft Yahei"/>
                <a:ea typeface="Microsoft Yahei"/>
                <a:cs typeface="Microsoft Yahei"/>
              </a:rPr>
              <a:t>校园安全隐患</a:t>
            </a:r>
            <a:endParaRPr lang="en-US" sz="2000" b="1">
              <a:solidFill>
                <a:schemeClr val="accent1">
                  <a:alpha val="100000"/>
                </a:schemeClr>
              </a:solidFill>
              <a:latin typeface="Microsoft Yahei"/>
              <a:ea typeface="Microsoft Yahei"/>
              <a:cs typeface="Microsoft Yahei"/>
            </a:endParaRPr>
          </a:p>
        </p:txBody>
      </p:sp>
      <p:pic>
        <p:nvPicPr>
          <p:cNvPr id="8" name="Picture 8"/>
          <p:cNvPicPr>
            <a:picLocks noChangeAspect="true"/>
          </p:cNvPicPr>
          <p:nvPr/>
        </p:nvPicPr>
        <p:blipFill>
          <a:blip r:embed="rId2"/>
          <a:srcRect/>
          <a:stretch>
            <a:fillRect/>
          </a:stretch>
        </p:blipFill>
        <p:spPr>
          <a:xfrm>
            <a:off x="6738931" y="1450035"/>
            <a:ext cx="4792980" cy="4792980"/>
          </a:xfrm>
          <a:prstGeom prst="ellipse">
            <a:avLst/>
          </a:prstGeom>
        </p:spPr>
      </p:pic>
      <p:sp>
        <p:nvSpPr>
          <p:cNvPr id="9" name="TextBox 9"/>
          <p:cNvSpPr txBox="true"/>
          <p:nvPr/>
        </p:nvSpPr>
        <p:spPr>
          <a:xfrm>
            <a:off x="476023" y="265328"/>
            <a:ext cx="11239500" cy="914400"/>
          </a:xfrm>
          <a:prstGeom prst="rect">
            <a:avLst/>
          </a:prstGeom>
        </p:spPr>
        <p:txBody>
          <a:bodyPr vert="horz" wrap="square" lIns="123825" tIns="123825" rIns="57150" bIns="123825" rtlCol="0" anchor="ctr" anchorCtr="false">
            <a:noAutofit/>
          </a:bodyPr>
          <a:lstStyle/>
          <a:p>
            <a:pPr>
              <a:lnSpc>
                <a:spcPct val="140000"/>
              </a:lnSpc>
            </a:pPr>
            <a:r>
              <a:rPr lang="en-US" sz="3000" b="1">
                <a:solidFill>
                  <a:schemeClr val="dk2">
                    <a:alpha val="100000"/>
                  </a:schemeClr>
                </a:solidFill>
                <a:latin typeface="Microsoft Yahei"/>
                <a:ea typeface="Microsoft Yahei"/>
                <a:cs typeface="Microsoft Yahei"/>
              </a:rPr>
              <a:t>对校园环境的破坏</a:t>
            </a:r>
            <a:endParaRPr lang="en-US" sz="3000" b="1">
              <a:solidFill>
                <a:schemeClr val="dk2">
                  <a:alpha val="100000"/>
                </a:schemeClr>
              </a:solidFill>
              <a:latin typeface="Microsoft Yahei"/>
              <a:ea typeface="Microsoft Yahei"/>
              <a:cs typeface="Microsoft Yahe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true">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true"/>
          <p:nvPr/>
        </p:nvSpPr>
        <p:spPr>
          <a:xfrm>
            <a:off x="476023" y="265328"/>
            <a:ext cx="11239500" cy="914400"/>
          </a:xfrm>
          <a:prstGeom prst="rect">
            <a:avLst/>
          </a:prstGeom>
        </p:spPr>
        <p:txBody>
          <a:bodyPr vert="horz" wrap="square" lIns="123825" tIns="123825" rIns="57150" bIns="123825" rtlCol="0" anchor="ctr" anchorCtr="false">
            <a:noAutofit/>
          </a:bodyPr>
          <a:lstStyle/>
          <a:p>
            <a:pPr>
              <a:lnSpc>
                <a:spcPct val="140000"/>
              </a:lnSpc>
            </a:pPr>
            <a:r>
              <a:rPr lang="en-US" sz="3000" b="1">
                <a:solidFill>
                  <a:schemeClr val="dk2">
                    <a:alpha val="100000"/>
                  </a:schemeClr>
                </a:solidFill>
                <a:latin typeface="Microsoft Yahei"/>
                <a:ea typeface="Microsoft Yahei"/>
                <a:cs typeface="Microsoft Yahei"/>
              </a:rPr>
              <a:t>对社会稳定的威胁</a:t>
            </a:r>
            <a:endParaRPr lang="en-US" sz="3000" b="1">
              <a:solidFill>
                <a:schemeClr val="dk2">
                  <a:alpha val="100000"/>
                </a:schemeClr>
              </a:solidFill>
              <a:latin typeface="Microsoft Yahei"/>
              <a:ea typeface="Microsoft Yahei"/>
              <a:cs typeface="Microsoft Yahei"/>
            </a:endParaRPr>
          </a:p>
        </p:txBody>
      </p:sp>
      <p:sp>
        <p:nvSpPr>
          <p:cNvPr id="3" name="AutoShape 3"/>
          <p:cNvSpPr/>
          <p:nvPr/>
        </p:nvSpPr>
        <p:spPr>
          <a:xfrm>
            <a:off x="614667" y="2788924"/>
            <a:ext cx="3473061" cy="3524898"/>
          </a:xfrm>
          <a:prstGeom prst="roundRect">
            <a:avLst>
              <a:gd name="adj" fmla="val 7214"/>
            </a:avLst>
          </a:prstGeom>
          <a:solidFill>
            <a:schemeClr val="lt2">
              <a:alpha val="80000"/>
            </a:schemeClr>
          </a:solidFill>
        </p:spPr>
      </p:sp>
      <p:sp>
        <p:nvSpPr>
          <p:cNvPr id="4" name="TextBox 4"/>
          <p:cNvSpPr txBox="true"/>
          <p:nvPr/>
        </p:nvSpPr>
        <p:spPr>
          <a:xfrm>
            <a:off x="831204" y="4473654"/>
            <a:ext cx="3039989" cy="1483371"/>
          </a:xfrm>
          <a:prstGeom prst="rect">
            <a:avLst/>
          </a:prstGeom>
        </p:spPr>
        <p:txBody>
          <a:bodyPr vert="horz" wrap="square" lIns="114300" tIns="57150" rIns="114300" bIns="57150" rtlCol="0" anchor="t" anchorCtr="false">
            <a:noAutofit/>
          </a:bodyPr>
          <a:lstStyle/>
          <a:p>
            <a:pPr algn="ctr">
              <a:lnSpc>
                <a:spcPct val="140000"/>
              </a:lnSpc>
            </a:pPr>
            <a:r>
              <a:rPr lang="en-US" sz="1500">
                <a:solidFill>
                  <a:schemeClr val="dk1">
                    <a:alpha val="100000"/>
                  </a:schemeClr>
                </a:solidFill>
                <a:latin typeface="Microsoft Yahei"/>
                <a:ea typeface="Microsoft Yahei"/>
                <a:cs typeface="Microsoft Yahei"/>
              </a:rPr>
              <a:t>大学生作为社会舆论的重要力量，发布政治不当有害言论可能引发社会舆论混乱，干扰正常的社会秩序。</a:t>
            </a:r>
            <a:endParaRPr lang="en-US" sz="1500">
              <a:solidFill>
                <a:schemeClr val="dk1">
                  <a:alpha val="100000"/>
                </a:schemeClr>
              </a:solidFill>
              <a:latin typeface="Microsoft Yahei"/>
              <a:ea typeface="Microsoft Yahei"/>
              <a:cs typeface="Microsoft Yahei"/>
            </a:endParaRPr>
          </a:p>
        </p:txBody>
      </p:sp>
      <p:sp>
        <p:nvSpPr>
          <p:cNvPr id="5" name="TextBox 5"/>
          <p:cNvSpPr txBox="true"/>
          <p:nvPr/>
        </p:nvSpPr>
        <p:spPr>
          <a:xfrm>
            <a:off x="831204" y="3757533"/>
            <a:ext cx="3039989" cy="612447"/>
          </a:xfrm>
          <a:prstGeom prst="rect">
            <a:avLst/>
          </a:prstGeom>
        </p:spPr>
        <p:txBody>
          <a:bodyPr vert="horz" wrap="square" lIns="114300" tIns="57150" rIns="114300" bIns="57150" rtlCol="0" anchor="ctr" anchorCtr="false">
            <a:noAutofit/>
          </a:bodyPr>
          <a:lstStyle/>
          <a:p>
            <a:pPr algn="ctr">
              <a:lnSpc>
                <a:spcPct val="120000"/>
              </a:lnSpc>
            </a:pPr>
            <a:r>
              <a:rPr lang="en-US" sz="2400" b="1">
                <a:solidFill>
                  <a:schemeClr val="accent1">
                    <a:alpha val="100000"/>
                  </a:schemeClr>
                </a:solidFill>
                <a:latin typeface="Microsoft Yahei"/>
                <a:ea typeface="Microsoft Yahei"/>
                <a:cs typeface="Microsoft Yahei"/>
              </a:rPr>
              <a:t>社会舆论混乱</a:t>
            </a:r>
            <a:endParaRPr lang="en-US" sz="2400" b="1">
              <a:solidFill>
                <a:schemeClr val="accent1">
                  <a:alpha val="100000"/>
                </a:schemeClr>
              </a:solidFill>
              <a:latin typeface="Microsoft Yahei"/>
              <a:ea typeface="Microsoft Yahei"/>
              <a:cs typeface="Microsoft Yahei"/>
            </a:endParaRPr>
          </a:p>
        </p:txBody>
      </p:sp>
      <p:sp>
        <p:nvSpPr>
          <p:cNvPr id="6" name="AutoShape 6"/>
          <p:cNvSpPr/>
          <p:nvPr/>
        </p:nvSpPr>
        <p:spPr>
          <a:xfrm>
            <a:off x="4359469" y="2788924"/>
            <a:ext cx="3473061" cy="3524898"/>
          </a:xfrm>
          <a:prstGeom prst="roundRect">
            <a:avLst>
              <a:gd name="adj" fmla="val 7214"/>
            </a:avLst>
          </a:prstGeom>
          <a:solidFill>
            <a:schemeClr val="lt2">
              <a:alpha val="80000"/>
            </a:schemeClr>
          </a:solidFill>
        </p:spPr>
      </p:sp>
      <p:sp>
        <p:nvSpPr>
          <p:cNvPr id="7" name="TextBox 7"/>
          <p:cNvSpPr txBox="true"/>
          <p:nvPr/>
        </p:nvSpPr>
        <p:spPr>
          <a:xfrm>
            <a:off x="4576006" y="4473654"/>
            <a:ext cx="3039989" cy="1483371"/>
          </a:xfrm>
          <a:prstGeom prst="rect">
            <a:avLst/>
          </a:prstGeom>
        </p:spPr>
        <p:txBody>
          <a:bodyPr vert="horz" wrap="square" lIns="114300" tIns="57150" rIns="114300" bIns="57150" rtlCol="0" anchor="t" anchorCtr="false">
            <a:noAutofit/>
          </a:bodyPr>
          <a:lstStyle/>
          <a:p>
            <a:pPr algn="ctr">
              <a:lnSpc>
                <a:spcPct val="140000"/>
              </a:lnSpc>
            </a:pPr>
            <a:r>
              <a:rPr lang="en-US" sz="1500">
                <a:solidFill>
                  <a:schemeClr val="dk1">
                    <a:alpha val="100000"/>
                  </a:schemeClr>
                </a:solidFill>
                <a:latin typeface="Microsoft Yahei"/>
                <a:ea typeface="Microsoft Yahei"/>
                <a:cs typeface="Microsoft Yahei"/>
              </a:rPr>
              <a:t>此类言论可能破坏政府、媒体等机构的公信力，导致社会信任危机加剧。</a:t>
            </a:r>
            <a:endParaRPr lang="en-US" sz="1500">
              <a:solidFill>
                <a:schemeClr val="dk1">
                  <a:alpha val="100000"/>
                </a:schemeClr>
              </a:solidFill>
              <a:latin typeface="Microsoft Yahei"/>
              <a:ea typeface="Microsoft Yahei"/>
              <a:cs typeface="Microsoft Yahei"/>
            </a:endParaRPr>
          </a:p>
        </p:txBody>
      </p:sp>
      <p:sp>
        <p:nvSpPr>
          <p:cNvPr id="8" name="TextBox 8"/>
          <p:cNvSpPr txBox="true"/>
          <p:nvPr/>
        </p:nvSpPr>
        <p:spPr>
          <a:xfrm>
            <a:off x="4576006" y="3757533"/>
            <a:ext cx="3039989" cy="612447"/>
          </a:xfrm>
          <a:prstGeom prst="rect">
            <a:avLst/>
          </a:prstGeom>
        </p:spPr>
        <p:txBody>
          <a:bodyPr vert="horz" wrap="square" lIns="114300" tIns="57150" rIns="114300" bIns="57150" rtlCol="0" anchor="ctr" anchorCtr="false">
            <a:noAutofit/>
          </a:bodyPr>
          <a:lstStyle/>
          <a:p>
            <a:pPr algn="ctr">
              <a:lnSpc>
                <a:spcPct val="120000"/>
              </a:lnSpc>
            </a:pPr>
            <a:r>
              <a:rPr lang="en-US" sz="2400" b="1">
                <a:solidFill>
                  <a:schemeClr val="accent1">
                    <a:alpha val="100000"/>
                  </a:schemeClr>
                </a:solidFill>
                <a:latin typeface="Microsoft Yahei"/>
                <a:ea typeface="Microsoft Yahei"/>
                <a:cs typeface="Microsoft Yahei"/>
              </a:rPr>
              <a:t>社会信任危机</a:t>
            </a:r>
            <a:endParaRPr lang="en-US" sz="2400" b="1">
              <a:solidFill>
                <a:schemeClr val="accent1">
                  <a:alpha val="100000"/>
                </a:schemeClr>
              </a:solidFill>
              <a:latin typeface="Microsoft Yahei"/>
              <a:ea typeface="Microsoft Yahei"/>
              <a:cs typeface="Microsoft Yahei"/>
            </a:endParaRPr>
          </a:p>
        </p:txBody>
      </p:sp>
      <p:sp>
        <p:nvSpPr>
          <p:cNvPr id="9" name="AutoShape 9"/>
          <p:cNvSpPr/>
          <p:nvPr/>
        </p:nvSpPr>
        <p:spPr>
          <a:xfrm>
            <a:off x="8104272" y="2788924"/>
            <a:ext cx="3473061" cy="3524898"/>
          </a:xfrm>
          <a:prstGeom prst="roundRect">
            <a:avLst>
              <a:gd name="adj" fmla="val 7214"/>
            </a:avLst>
          </a:prstGeom>
          <a:solidFill>
            <a:schemeClr val="lt2">
              <a:alpha val="79000"/>
            </a:schemeClr>
          </a:solidFill>
        </p:spPr>
      </p:sp>
      <p:sp>
        <p:nvSpPr>
          <p:cNvPr id="10" name="TextBox 10"/>
          <p:cNvSpPr txBox="true"/>
          <p:nvPr/>
        </p:nvSpPr>
        <p:spPr>
          <a:xfrm>
            <a:off x="8320808" y="4473654"/>
            <a:ext cx="3039989" cy="1483371"/>
          </a:xfrm>
          <a:prstGeom prst="rect">
            <a:avLst/>
          </a:prstGeom>
        </p:spPr>
        <p:txBody>
          <a:bodyPr vert="horz" wrap="square" lIns="114300" tIns="57150" rIns="114300" bIns="57150" rtlCol="0" anchor="t" anchorCtr="false">
            <a:noAutofit/>
          </a:bodyPr>
          <a:lstStyle/>
          <a:p>
            <a:pPr algn="ctr">
              <a:lnSpc>
                <a:spcPct val="140000"/>
              </a:lnSpc>
            </a:pPr>
            <a:r>
              <a:rPr lang="en-US" sz="1500">
                <a:solidFill>
                  <a:schemeClr val="dk1">
                    <a:alpha val="100000"/>
                  </a:schemeClr>
                </a:solidFill>
                <a:latin typeface="Microsoft Yahei"/>
                <a:ea typeface="Microsoft Yahei"/>
                <a:cs typeface="Microsoft Yahei"/>
              </a:rPr>
              <a:t>政治不当有害言论涉及国家政治、经济、文化等多方面利益，可能给国家安全带来潜在风险。</a:t>
            </a:r>
            <a:endParaRPr lang="en-US" sz="1500">
              <a:solidFill>
                <a:schemeClr val="dk1">
                  <a:alpha val="100000"/>
                </a:schemeClr>
              </a:solidFill>
              <a:latin typeface="Microsoft Yahei"/>
              <a:ea typeface="Microsoft Yahei"/>
              <a:cs typeface="Microsoft Yahei"/>
            </a:endParaRPr>
          </a:p>
        </p:txBody>
      </p:sp>
      <p:sp>
        <p:nvSpPr>
          <p:cNvPr id="11" name="TextBox 11"/>
          <p:cNvSpPr txBox="true"/>
          <p:nvPr/>
        </p:nvSpPr>
        <p:spPr>
          <a:xfrm>
            <a:off x="8320808" y="3757533"/>
            <a:ext cx="3039989" cy="612447"/>
          </a:xfrm>
          <a:prstGeom prst="rect">
            <a:avLst/>
          </a:prstGeom>
        </p:spPr>
        <p:txBody>
          <a:bodyPr vert="horz" wrap="square" lIns="114300" tIns="57150" rIns="114300" bIns="57150" rtlCol="0" anchor="ctr" anchorCtr="false">
            <a:noAutofit/>
          </a:bodyPr>
          <a:lstStyle/>
          <a:p>
            <a:pPr algn="ctr">
              <a:lnSpc>
                <a:spcPct val="120000"/>
              </a:lnSpc>
            </a:pPr>
            <a:r>
              <a:rPr lang="en-US" sz="2400" b="1">
                <a:solidFill>
                  <a:schemeClr val="accent1">
                    <a:alpha val="100000"/>
                  </a:schemeClr>
                </a:solidFill>
                <a:latin typeface="Microsoft Yahei"/>
                <a:ea typeface="Microsoft Yahei"/>
                <a:cs typeface="Microsoft Yahei"/>
              </a:rPr>
              <a:t>国家安全风险</a:t>
            </a:r>
            <a:endParaRPr lang="en-US" sz="2400" b="1">
              <a:solidFill>
                <a:schemeClr val="accent1">
                  <a:alpha val="100000"/>
                </a:schemeClr>
              </a:solidFill>
              <a:latin typeface="Microsoft Yahei"/>
              <a:ea typeface="Microsoft Yahei"/>
              <a:cs typeface="Microsoft Yahei"/>
            </a:endParaRPr>
          </a:p>
        </p:txBody>
      </p:sp>
      <p:pic>
        <p:nvPicPr>
          <p:cNvPr id="12" name="Picture 12"/>
          <p:cNvPicPr>
            <a:picLocks noChangeAspect="true"/>
          </p:cNvPicPr>
          <p:nvPr/>
        </p:nvPicPr>
        <p:blipFill>
          <a:blip r:embed="rId2"/>
          <a:srcRect l="13792" r="13792"/>
          <a:stretch>
            <a:fillRect/>
          </a:stretch>
        </p:blipFill>
        <p:spPr>
          <a:xfrm>
            <a:off x="8834133" y="1691999"/>
            <a:ext cx="1905000" cy="1905000"/>
          </a:xfrm>
          <a:prstGeom prst="ellipse">
            <a:avLst/>
          </a:prstGeom>
          <a:ln w="38100">
            <a:solidFill>
              <a:schemeClr val="accent1"/>
            </a:solidFill>
            <a:prstDash val="solid"/>
          </a:ln>
        </p:spPr>
      </p:pic>
      <p:pic>
        <p:nvPicPr>
          <p:cNvPr id="13" name="Picture 13"/>
          <p:cNvPicPr>
            <a:picLocks noChangeAspect="true"/>
          </p:cNvPicPr>
          <p:nvPr/>
        </p:nvPicPr>
        <p:blipFill>
          <a:blip r:embed="rId3"/>
          <a:srcRect/>
          <a:stretch>
            <a:fillRect/>
          </a:stretch>
        </p:blipFill>
        <p:spPr>
          <a:xfrm>
            <a:off x="5123204" y="1691999"/>
            <a:ext cx="1905000" cy="1905000"/>
          </a:xfrm>
          <a:prstGeom prst="ellipse">
            <a:avLst/>
          </a:prstGeom>
          <a:ln w="38100">
            <a:solidFill>
              <a:schemeClr val="accent1"/>
            </a:solidFill>
            <a:prstDash val="solid"/>
          </a:ln>
        </p:spPr>
      </p:pic>
      <p:pic>
        <p:nvPicPr>
          <p:cNvPr id="14" name="Picture 14"/>
          <p:cNvPicPr>
            <a:picLocks noChangeAspect="true"/>
          </p:cNvPicPr>
          <p:nvPr/>
        </p:nvPicPr>
        <p:blipFill>
          <a:blip r:embed="rId4"/>
          <a:srcRect l="10083" r="10083"/>
          <a:stretch>
            <a:fillRect/>
          </a:stretch>
        </p:blipFill>
        <p:spPr>
          <a:xfrm>
            <a:off x="1412275" y="1691999"/>
            <a:ext cx="1905000" cy="1905000"/>
          </a:xfrm>
          <a:prstGeom prst="ellipse">
            <a:avLst/>
          </a:prstGeom>
          <a:ln w="38100">
            <a:solidFill>
              <a:schemeClr val="accent1"/>
            </a:solidFill>
            <a:prstDash val="soli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true">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true"/>
          <p:nvPr/>
        </p:nvSpPr>
        <p:spPr>
          <a:xfrm>
            <a:off x="5070021" y="1411090"/>
            <a:ext cx="2051957" cy="1842306"/>
          </a:xfrm>
          <a:prstGeom prst="rect">
            <a:avLst/>
          </a:prstGeom>
        </p:spPr>
        <p:txBody>
          <a:bodyPr vert="horz" wrap="square" lIns="114300" tIns="57150" rIns="114300" bIns="57150" rtlCol="0" anchor="ctr" anchorCtr="false">
            <a:normAutofit/>
          </a:bodyPr>
          <a:lstStyle/>
          <a:p>
            <a:pPr algn="ctr">
              <a:lnSpc>
                <a:spcPct val="120000"/>
              </a:lnSpc>
            </a:pPr>
            <a:r>
              <a:rPr lang="en-US" sz="8000" b="1">
                <a:solidFill>
                  <a:srgbClr val="B3CEFF">
                    <a:alpha val="100000"/>
                  </a:srgbClr>
                </a:solidFill>
                <a:highlight>
                  <a:srgbClr val="000000">
                    <a:alpha val="0"/>
                  </a:srgbClr>
                </a:highlight>
                <a:latin typeface="Microsoft Yahei"/>
                <a:ea typeface="Microsoft Yahei"/>
                <a:cs typeface="Microsoft Yahei"/>
              </a:rPr>
              <a:t>04</a:t>
            </a:r>
            <a:endParaRPr lang="en-US" sz="8000" b="1">
              <a:solidFill>
                <a:srgbClr val="B3CEFF">
                  <a:alpha val="100000"/>
                </a:srgbClr>
              </a:solidFill>
              <a:highlight>
                <a:srgbClr val="000000">
                  <a:alpha val="0"/>
                </a:srgbClr>
              </a:highlight>
              <a:latin typeface="Microsoft Yahei"/>
              <a:ea typeface="Microsoft Yahei"/>
              <a:cs typeface="Microsoft Yahei"/>
            </a:endParaRPr>
          </a:p>
        </p:txBody>
      </p:sp>
      <p:sp>
        <p:nvSpPr>
          <p:cNvPr id="3" name="TextBox 3"/>
          <p:cNvSpPr txBox="true"/>
          <p:nvPr/>
        </p:nvSpPr>
        <p:spPr>
          <a:xfrm>
            <a:off x="853596" y="3253396"/>
            <a:ext cx="10484808" cy="1798058"/>
          </a:xfrm>
          <a:prstGeom prst="rect">
            <a:avLst/>
          </a:prstGeom>
        </p:spPr>
        <p:txBody>
          <a:bodyPr vert="horz" wrap="square" lIns="114300" tIns="57150" rIns="114300" bIns="57150" rtlCol="0" anchor="t" anchorCtr="false">
            <a:noAutofit/>
          </a:bodyPr>
          <a:lstStyle/>
          <a:p>
            <a:pPr algn="ctr">
              <a:lnSpc>
                <a:spcPct val="120000"/>
              </a:lnSpc>
            </a:pPr>
            <a:r>
              <a:rPr lang="en-US" sz="4500" b="1">
                <a:solidFill>
                  <a:srgbClr val="FFFFFF">
                    <a:alpha val="100000"/>
                  </a:srgbClr>
                </a:solidFill>
                <a:latin typeface="Microsoft Yahei"/>
                <a:ea typeface="Microsoft Yahei"/>
                <a:cs typeface="Microsoft Yahei"/>
              </a:rPr>
              <a:t>大学生应如何避免发布政治不当有害言论</a:t>
            </a:r>
            <a:endParaRPr lang="en-US" sz="4500" b="1">
              <a:solidFill>
                <a:srgbClr val="FFFFFF">
                  <a:alpha val="100000"/>
                </a:srgbClr>
              </a:solidFill>
              <a:latin typeface="Microsoft Yahei"/>
              <a:ea typeface="Microsoft Yahei"/>
              <a:cs typeface="Microsoft Yahe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true">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654974" y="3902592"/>
            <a:ext cx="4692565" cy="1777323"/>
          </a:xfrm>
          <a:prstGeom prst="snip1Rect">
            <a:avLst>
              <a:gd name="adj" fmla="val 25816"/>
            </a:avLst>
          </a:prstGeom>
          <a:solidFill>
            <a:schemeClr val="lt2">
              <a:alpha val="80000"/>
            </a:schemeClr>
          </a:solidFill>
        </p:spPr>
      </p:sp>
      <p:sp>
        <p:nvSpPr>
          <p:cNvPr id="3" name="TextBox 3"/>
          <p:cNvSpPr txBox="true"/>
          <p:nvPr/>
        </p:nvSpPr>
        <p:spPr>
          <a:xfrm>
            <a:off x="897941" y="4681526"/>
            <a:ext cx="4200525" cy="759423"/>
          </a:xfrm>
          <a:prstGeom prst="rect">
            <a:avLst/>
          </a:prstGeom>
        </p:spPr>
        <p:txBody>
          <a:bodyPr vert="horz" wrap="square" lIns="114300" tIns="57150" rIns="114300" bIns="57150" rtlCol="0" anchor="t" anchorCtr="false">
            <a:noAutofit/>
          </a:bodyPr>
          <a:lstStyle/>
          <a:p>
            <a:pPr algn="l">
              <a:lnSpc>
                <a:spcPct val="140000"/>
              </a:lnSpc>
            </a:pPr>
            <a:r>
              <a:rPr lang="en-US" sz="1500">
                <a:solidFill>
                  <a:schemeClr val="dk1">
                    <a:alpha val="100000"/>
                  </a:schemeClr>
                </a:solidFill>
                <a:latin typeface="Microsoft Yahei"/>
                <a:ea typeface="Microsoft Yahei"/>
                <a:cs typeface="Microsoft Yahei"/>
              </a:rPr>
              <a:t>通过学习党的路线、方针、政策，了解国家发展大局，增强政治敏感性和鉴别力。</a:t>
            </a:r>
            <a:endParaRPr lang="en-US" sz="1500">
              <a:solidFill>
                <a:schemeClr val="dk1">
                  <a:alpha val="100000"/>
                </a:schemeClr>
              </a:solidFill>
              <a:latin typeface="Microsoft Yahei"/>
              <a:ea typeface="Microsoft Yahei"/>
              <a:cs typeface="Microsoft Yahei"/>
            </a:endParaRPr>
          </a:p>
        </p:txBody>
      </p:sp>
      <p:sp>
        <p:nvSpPr>
          <p:cNvPr id="4" name="TextBox 4"/>
          <p:cNvSpPr txBox="true"/>
          <p:nvPr/>
        </p:nvSpPr>
        <p:spPr>
          <a:xfrm>
            <a:off x="897941" y="4107359"/>
            <a:ext cx="4200525" cy="514350"/>
          </a:xfrm>
          <a:prstGeom prst="rect">
            <a:avLst/>
          </a:prstGeom>
        </p:spPr>
        <p:txBody>
          <a:bodyPr vert="horz" wrap="square" lIns="114300" tIns="57150" rIns="114300" bIns="57150" rtlCol="0" anchor="b" anchorCtr="false">
            <a:noAutofit/>
          </a:bodyPr>
          <a:lstStyle/>
          <a:p>
            <a:pPr>
              <a:lnSpc>
                <a:spcPct val="120000"/>
              </a:lnSpc>
            </a:pPr>
            <a:r>
              <a:rPr lang="en-US" sz="2400" b="1">
                <a:solidFill>
                  <a:schemeClr val="accent1">
                    <a:alpha val="100000"/>
                  </a:schemeClr>
                </a:solidFill>
                <a:latin typeface="Microsoft Yahei"/>
                <a:ea typeface="Microsoft Yahei"/>
                <a:cs typeface="Microsoft Yahei"/>
              </a:rPr>
              <a:t>树立正确的政治观念</a:t>
            </a:r>
            <a:endParaRPr lang="en-US" sz="2400" b="1">
              <a:solidFill>
                <a:schemeClr val="accent1">
                  <a:alpha val="100000"/>
                </a:schemeClr>
              </a:solidFill>
              <a:latin typeface="Microsoft Yahei"/>
              <a:ea typeface="Microsoft Yahei"/>
              <a:cs typeface="Microsoft Yahei"/>
            </a:endParaRPr>
          </a:p>
        </p:txBody>
      </p:sp>
      <p:sp>
        <p:nvSpPr>
          <p:cNvPr id="5" name="AutoShape 5"/>
          <p:cNvSpPr/>
          <p:nvPr/>
        </p:nvSpPr>
        <p:spPr>
          <a:xfrm>
            <a:off x="6862010" y="3902592"/>
            <a:ext cx="4692565" cy="1777323"/>
          </a:xfrm>
          <a:prstGeom prst="snip1Rect">
            <a:avLst>
              <a:gd name="adj" fmla="val 25816"/>
            </a:avLst>
          </a:prstGeom>
          <a:solidFill>
            <a:schemeClr val="lt2">
              <a:alpha val="80000"/>
            </a:schemeClr>
          </a:solidFill>
        </p:spPr>
      </p:sp>
      <p:sp>
        <p:nvSpPr>
          <p:cNvPr id="6" name="AutoShape 6"/>
          <p:cNvSpPr/>
          <p:nvPr/>
        </p:nvSpPr>
        <p:spPr>
          <a:xfrm>
            <a:off x="3739940" y="1739277"/>
            <a:ext cx="4692968" cy="1777365"/>
          </a:xfrm>
          <a:prstGeom prst="snip1Rect">
            <a:avLst>
              <a:gd name="adj" fmla="val 25374"/>
            </a:avLst>
          </a:prstGeom>
          <a:solidFill>
            <a:schemeClr val="lt2">
              <a:alpha val="80000"/>
            </a:schemeClr>
          </a:solidFill>
        </p:spPr>
      </p:sp>
      <p:sp>
        <p:nvSpPr>
          <p:cNvPr id="7" name="TextBox 7"/>
          <p:cNvSpPr txBox="true"/>
          <p:nvPr/>
        </p:nvSpPr>
        <p:spPr>
          <a:xfrm>
            <a:off x="7096195" y="4681526"/>
            <a:ext cx="4200525" cy="759423"/>
          </a:xfrm>
          <a:prstGeom prst="rect">
            <a:avLst/>
          </a:prstGeom>
        </p:spPr>
        <p:txBody>
          <a:bodyPr vert="horz" wrap="square" lIns="114300" tIns="57150" rIns="114300" bIns="57150" rtlCol="0" anchor="t" anchorCtr="false">
            <a:noAutofit/>
          </a:bodyPr>
          <a:lstStyle/>
          <a:p>
            <a:pPr algn="l">
              <a:lnSpc>
                <a:spcPct val="140000"/>
              </a:lnSpc>
            </a:pPr>
            <a:r>
              <a:rPr lang="en-US" sz="1500">
                <a:solidFill>
                  <a:schemeClr val="dk1">
                    <a:alpha val="100000"/>
                  </a:schemeClr>
                </a:solidFill>
                <a:latin typeface="Microsoft Yahei"/>
                <a:ea typeface="Microsoft Yahei"/>
                <a:cs typeface="Microsoft Yahei"/>
              </a:rPr>
              <a:t>在表达自己的观点和看法时，要尊重他人的权利和尊严，避免使用侮辱、攻击性语言。</a:t>
            </a:r>
            <a:endParaRPr lang="en-US" sz="1500">
              <a:solidFill>
                <a:schemeClr val="dk1">
                  <a:alpha val="100000"/>
                </a:schemeClr>
              </a:solidFill>
              <a:latin typeface="Microsoft Yahei"/>
              <a:ea typeface="Microsoft Yahei"/>
              <a:cs typeface="Microsoft Yahei"/>
            </a:endParaRPr>
          </a:p>
        </p:txBody>
      </p:sp>
      <p:sp>
        <p:nvSpPr>
          <p:cNvPr id="8" name="TextBox 8"/>
          <p:cNvSpPr txBox="true"/>
          <p:nvPr/>
        </p:nvSpPr>
        <p:spPr>
          <a:xfrm>
            <a:off x="7096195" y="4122599"/>
            <a:ext cx="4200525" cy="514350"/>
          </a:xfrm>
          <a:prstGeom prst="rect">
            <a:avLst/>
          </a:prstGeom>
        </p:spPr>
        <p:txBody>
          <a:bodyPr vert="horz" wrap="square" lIns="114300" tIns="57150" rIns="114300" bIns="57150" rtlCol="0" anchor="b" anchorCtr="false">
            <a:noAutofit/>
          </a:bodyPr>
          <a:lstStyle/>
          <a:p>
            <a:pPr>
              <a:lnSpc>
                <a:spcPct val="120000"/>
              </a:lnSpc>
            </a:pPr>
            <a:r>
              <a:rPr lang="en-US" sz="2400" b="1">
                <a:solidFill>
                  <a:schemeClr val="accent1">
                    <a:alpha val="100000"/>
                  </a:schemeClr>
                </a:solidFill>
                <a:latin typeface="Microsoft Yahei"/>
                <a:ea typeface="Microsoft Yahei"/>
                <a:cs typeface="Microsoft Yahei"/>
              </a:rPr>
              <a:t>尊重他人权利</a:t>
            </a:r>
            <a:endParaRPr lang="en-US" sz="2400" b="1">
              <a:solidFill>
                <a:schemeClr val="accent1">
                  <a:alpha val="100000"/>
                </a:schemeClr>
              </a:solidFill>
              <a:latin typeface="Microsoft Yahei"/>
              <a:ea typeface="Microsoft Yahei"/>
              <a:cs typeface="Microsoft Yahei"/>
            </a:endParaRPr>
          </a:p>
        </p:txBody>
      </p:sp>
      <p:sp>
        <p:nvSpPr>
          <p:cNvPr id="9" name="TextBox 9"/>
          <p:cNvSpPr txBox="true"/>
          <p:nvPr/>
        </p:nvSpPr>
        <p:spPr>
          <a:xfrm>
            <a:off x="4007260" y="2503098"/>
            <a:ext cx="4238625" cy="783964"/>
          </a:xfrm>
          <a:prstGeom prst="rect">
            <a:avLst/>
          </a:prstGeom>
        </p:spPr>
        <p:txBody>
          <a:bodyPr vert="horz" wrap="square" lIns="114300" tIns="57150" rIns="114300" bIns="57150" rtlCol="0" anchor="t" anchorCtr="false">
            <a:noAutofit/>
          </a:bodyPr>
          <a:lstStyle/>
          <a:p>
            <a:pPr algn="l">
              <a:lnSpc>
                <a:spcPct val="140000"/>
              </a:lnSpc>
            </a:pPr>
            <a:r>
              <a:rPr lang="en-US" sz="1500">
                <a:solidFill>
                  <a:schemeClr val="dk1">
                    <a:alpha val="100000"/>
                  </a:schemeClr>
                </a:solidFill>
                <a:latin typeface="Microsoft Yahei"/>
                <a:ea typeface="Microsoft Yahei"/>
                <a:cs typeface="Microsoft Yahei"/>
              </a:rPr>
              <a:t>了解国家对于言论的法律规定，明确言论自由的边界和限制，做到知法守法。</a:t>
            </a:r>
            <a:endParaRPr lang="en-US" sz="1500">
              <a:solidFill>
                <a:schemeClr val="dk1">
                  <a:alpha val="100000"/>
                </a:schemeClr>
              </a:solidFill>
              <a:latin typeface="Microsoft Yahei"/>
              <a:ea typeface="Microsoft Yahei"/>
              <a:cs typeface="Microsoft Yahei"/>
            </a:endParaRPr>
          </a:p>
        </p:txBody>
      </p:sp>
      <p:sp>
        <p:nvSpPr>
          <p:cNvPr id="10" name="TextBox 10"/>
          <p:cNvSpPr txBox="true"/>
          <p:nvPr/>
        </p:nvSpPr>
        <p:spPr>
          <a:xfrm>
            <a:off x="4007260" y="1953314"/>
            <a:ext cx="4238625" cy="514350"/>
          </a:xfrm>
          <a:prstGeom prst="rect">
            <a:avLst/>
          </a:prstGeom>
        </p:spPr>
        <p:txBody>
          <a:bodyPr vert="horz" wrap="square" lIns="114300" tIns="57150" rIns="114300" bIns="57150" rtlCol="0" anchor="b" anchorCtr="false">
            <a:noAutofit/>
          </a:bodyPr>
          <a:lstStyle/>
          <a:p>
            <a:pPr>
              <a:lnSpc>
                <a:spcPct val="120000"/>
              </a:lnSpc>
            </a:pPr>
            <a:r>
              <a:rPr lang="en-US" sz="2400" b="1">
                <a:solidFill>
                  <a:schemeClr val="accent1">
                    <a:alpha val="100000"/>
                  </a:schemeClr>
                </a:solidFill>
                <a:latin typeface="Microsoft Yahei"/>
                <a:ea typeface="Microsoft Yahei"/>
                <a:cs typeface="Microsoft Yahei"/>
              </a:rPr>
              <a:t>深入学习国家法律法规</a:t>
            </a:r>
            <a:endParaRPr lang="en-US" sz="2400" b="1">
              <a:solidFill>
                <a:schemeClr val="accent1">
                  <a:alpha val="100000"/>
                </a:schemeClr>
              </a:solidFill>
              <a:latin typeface="Microsoft Yahei"/>
              <a:ea typeface="Microsoft Yahei"/>
              <a:cs typeface="Microsoft Yahei"/>
            </a:endParaRPr>
          </a:p>
        </p:txBody>
      </p:sp>
      <p:sp>
        <p:nvSpPr>
          <p:cNvPr id="11" name="TextBox 11"/>
          <p:cNvSpPr txBox="true"/>
          <p:nvPr/>
        </p:nvSpPr>
        <p:spPr>
          <a:xfrm>
            <a:off x="476023" y="265328"/>
            <a:ext cx="11239500" cy="914400"/>
          </a:xfrm>
          <a:prstGeom prst="rect">
            <a:avLst/>
          </a:prstGeom>
        </p:spPr>
        <p:txBody>
          <a:bodyPr vert="horz" wrap="square" lIns="123825" tIns="123825" rIns="57150" bIns="123825" rtlCol="0" anchor="ctr" anchorCtr="false">
            <a:noAutofit/>
          </a:bodyPr>
          <a:lstStyle/>
          <a:p>
            <a:pPr>
              <a:lnSpc>
                <a:spcPct val="140000"/>
              </a:lnSpc>
            </a:pPr>
            <a:r>
              <a:rPr lang="en-US" sz="3000" b="1">
                <a:solidFill>
                  <a:schemeClr val="dk2">
                    <a:alpha val="100000"/>
                  </a:schemeClr>
                </a:solidFill>
                <a:latin typeface="Microsoft Yahei"/>
                <a:ea typeface="Microsoft Yahei"/>
                <a:cs typeface="Microsoft Yahei"/>
              </a:rPr>
              <a:t>提高政治觉悟和法律意识</a:t>
            </a:r>
            <a:endParaRPr lang="en-US" sz="3000" b="1">
              <a:solidFill>
                <a:schemeClr val="dk2">
                  <a:alpha val="100000"/>
                </a:schemeClr>
              </a:solidFill>
              <a:latin typeface="Microsoft Yahei"/>
              <a:ea typeface="Microsoft Yahei"/>
              <a:cs typeface="Microsoft Yahe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true">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true"/>
          </p:cNvPicPr>
          <p:nvPr/>
        </p:nvPicPr>
        <p:blipFill>
          <a:blip r:embed="rId2">
            <a:alphaModFix amt="100000"/>
          </a:blip>
          <a:srcRect l="13042" r="13042"/>
          <a:stretch>
            <a:fillRect/>
          </a:stretch>
        </p:blipFill>
        <p:spPr>
          <a:xfrm>
            <a:off x="476023" y="1726817"/>
            <a:ext cx="4434841" cy="4434841"/>
          </a:xfrm>
          <a:prstGeom prst="roundRect">
            <a:avLst/>
          </a:prstGeom>
        </p:spPr>
      </p:pic>
      <p:sp>
        <p:nvSpPr>
          <p:cNvPr id="3" name="TextBox 3"/>
          <p:cNvSpPr txBox="true"/>
          <p:nvPr/>
        </p:nvSpPr>
        <p:spPr>
          <a:xfrm>
            <a:off x="5562187" y="4881292"/>
            <a:ext cx="6000750" cy="711336"/>
          </a:xfrm>
          <a:prstGeom prst="rect">
            <a:avLst/>
          </a:prstGeom>
        </p:spPr>
        <p:txBody>
          <a:bodyPr vert="horz" wrap="square" lIns="123825" tIns="123825" rIns="57150" bIns="123825" rtlCol="0" anchor="b" anchorCtr="false">
            <a:noAutofit/>
          </a:bodyPr>
          <a:lstStyle/>
          <a:p>
            <a:pPr>
              <a:lnSpc>
                <a:spcPct val="120000"/>
              </a:lnSpc>
            </a:pPr>
            <a:r>
              <a:rPr lang="en-US" sz="2400" b="1">
                <a:solidFill>
                  <a:schemeClr val="accent1">
                    <a:alpha val="100000"/>
                  </a:schemeClr>
                </a:solidFill>
                <a:latin typeface="Microsoft Yahei"/>
                <a:ea typeface="Microsoft Yahei"/>
                <a:cs typeface="Microsoft Yahei"/>
              </a:rPr>
              <a:t>培养批判性思维</a:t>
            </a:r>
            <a:endParaRPr lang="en-US" sz="2400" b="1">
              <a:solidFill>
                <a:schemeClr val="accent1">
                  <a:alpha val="100000"/>
                </a:schemeClr>
              </a:solidFill>
              <a:latin typeface="Microsoft Yahei"/>
              <a:ea typeface="Microsoft Yahei"/>
              <a:cs typeface="Microsoft Yahei"/>
            </a:endParaRPr>
          </a:p>
        </p:txBody>
      </p:sp>
      <p:sp>
        <p:nvSpPr>
          <p:cNvPr id="4" name="TextBox 4"/>
          <p:cNvSpPr txBox="true"/>
          <p:nvPr/>
        </p:nvSpPr>
        <p:spPr>
          <a:xfrm>
            <a:off x="5267801" y="5523753"/>
            <a:ext cx="6477000" cy="914400"/>
          </a:xfrm>
          <a:prstGeom prst="rect">
            <a:avLst/>
          </a:prstGeom>
        </p:spPr>
        <p:txBody>
          <a:bodyPr vert="horz" wrap="square" lIns="0" tIns="0" rIns="0" bIns="0" rtlCol="0" anchor="t" anchorCtr="false">
            <a:noAutofit/>
          </a:bodyPr>
          <a:lstStyle/>
          <a:p>
            <a:pPr>
              <a:lnSpc>
                <a:spcPct val="140000"/>
              </a:lnSpc>
            </a:pPr>
            <a:r>
              <a:rPr lang="en-US" sz="1500">
                <a:solidFill>
                  <a:schemeClr val="dk1">
                    <a:alpha val="100000"/>
                  </a:schemeClr>
                </a:solidFill>
                <a:latin typeface="Microsoft Yahei"/>
                <a:ea typeface="Microsoft Yahei"/>
                <a:cs typeface="Microsoft Yahei"/>
              </a:rPr>
              <a:t>对于接收到的信息，要学会独立思考和分析，不盲目跟风或传播不实言论。</a:t>
            </a:r>
            <a:endParaRPr lang="en-US" sz="1500">
              <a:solidFill>
                <a:schemeClr val="dk1">
                  <a:alpha val="100000"/>
                </a:schemeClr>
              </a:solidFill>
              <a:latin typeface="Microsoft Yahei"/>
              <a:ea typeface="Microsoft Yahei"/>
              <a:cs typeface="Microsoft Yahei"/>
            </a:endParaRPr>
          </a:p>
        </p:txBody>
      </p:sp>
      <p:sp>
        <p:nvSpPr>
          <p:cNvPr id="5" name="AutoShape 5"/>
          <p:cNvSpPr/>
          <p:nvPr/>
        </p:nvSpPr>
        <p:spPr>
          <a:xfrm>
            <a:off x="5267801" y="1835975"/>
            <a:ext cx="238125" cy="238125"/>
          </a:xfrm>
          <a:prstGeom prst="ellipse">
            <a:avLst/>
          </a:prstGeom>
          <a:solidFill>
            <a:schemeClr val="accent1">
              <a:alpha val="100000"/>
            </a:schemeClr>
          </a:solidFill>
        </p:spPr>
      </p:sp>
      <p:sp>
        <p:nvSpPr>
          <p:cNvPr id="6" name="TextBox 6"/>
          <p:cNvSpPr txBox="true"/>
          <p:nvPr/>
        </p:nvSpPr>
        <p:spPr>
          <a:xfrm>
            <a:off x="5562187" y="1621998"/>
            <a:ext cx="6000750" cy="666079"/>
          </a:xfrm>
          <a:prstGeom prst="rect">
            <a:avLst/>
          </a:prstGeom>
        </p:spPr>
        <p:txBody>
          <a:bodyPr vert="horz" wrap="square" lIns="123825" tIns="123825" rIns="57150" bIns="123825" rtlCol="0" anchor="b" anchorCtr="false">
            <a:noAutofit/>
          </a:bodyPr>
          <a:lstStyle/>
          <a:p>
            <a:pPr>
              <a:lnSpc>
                <a:spcPct val="120000"/>
              </a:lnSpc>
            </a:pPr>
            <a:r>
              <a:rPr lang="en-US" sz="2400" b="1">
                <a:solidFill>
                  <a:schemeClr val="accent1">
                    <a:alpha val="100000"/>
                  </a:schemeClr>
                </a:solidFill>
                <a:latin typeface="Microsoft Yahei"/>
                <a:ea typeface="Microsoft Yahei"/>
                <a:cs typeface="Microsoft Yahei"/>
              </a:rPr>
              <a:t>学会辨别信息真伪</a:t>
            </a:r>
            <a:endParaRPr lang="en-US" sz="2400" b="1">
              <a:solidFill>
                <a:schemeClr val="accent1">
                  <a:alpha val="100000"/>
                </a:schemeClr>
              </a:solidFill>
              <a:latin typeface="Microsoft Yahei"/>
              <a:ea typeface="Microsoft Yahei"/>
              <a:cs typeface="Microsoft Yahei"/>
            </a:endParaRPr>
          </a:p>
        </p:txBody>
      </p:sp>
      <p:sp>
        <p:nvSpPr>
          <p:cNvPr id="7" name="TextBox 7"/>
          <p:cNvSpPr txBox="true"/>
          <p:nvPr/>
        </p:nvSpPr>
        <p:spPr>
          <a:xfrm>
            <a:off x="5267801" y="2234038"/>
            <a:ext cx="6477000" cy="914400"/>
          </a:xfrm>
          <a:prstGeom prst="rect">
            <a:avLst/>
          </a:prstGeom>
        </p:spPr>
        <p:txBody>
          <a:bodyPr vert="horz" wrap="square" lIns="0" tIns="0" rIns="0" bIns="0" rtlCol="0" anchor="t" anchorCtr="false">
            <a:noAutofit/>
          </a:bodyPr>
          <a:lstStyle/>
          <a:p>
            <a:pPr>
              <a:lnSpc>
                <a:spcPct val="140000"/>
              </a:lnSpc>
            </a:pPr>
            <a:r>
              <a:rPr lang="en-US" sz="1500">
                <a:solidFill>
                  <a:schemeClr val="dk1">
                    <a:alpha val="100000"/>
                  </a:schemeClr>
                </a:solidFill>
                <a:latin typeface="Microsoft Yahei"/>
                <a:ea typeface="Microsoft Yahei"/>
                <a:cs typeface="Microsoft Yahei"/>
              </a:rPr>
              <a:t>对于网络上的各种信息，要学会辨别真伪，不轻信、不传播未经证实的信息。</a:t>
            </a:r>
            <a:endParaRPr lang="en-US" sz="1500">
              <a:solidFill>
                <a:schemeClr val="dk1">
                  <a:alpha val="100000"/>
                </a:schemeClr>
              </a:solidFill>
              <a:latin typeface="Microsoft Yahei"/>
              <a:ea typeface="Microsoft Yahei"/>
              <a:cs typeface="Microsoft Yahei"/>
            </a:endParaRPr>
          </a:p>
        </p:txBody>
      </p:sp>
      <p:sp>
        <p:nvSpPr>
          <p:cNvPr id="8" name="TextBox 8"/>
          <p:cNvSpPr txBox="true"/>
          <p:nvPr/>
        </p:nvSpPr>
        <p:spPr>
          <a:xfrm>
            <a:off x="5562187" y="3262274"/>
            <a:ext cx="6000750" cy="697555"/>
          </a:xfrm>
          <a:prstGeom prst="rect">
            <a:avLst/>
          </a:prstGeom>
        </p:spPr>
        <p:txBody>
          <a:bodyPr vert="horz" wrap="square" lIns="123825" tIns="123825" rIns="57150" bIns="123825" rtlCol="0" anchor="b" anchorCtr="false">
            <a:noAutofit/>
          </a:bodyPr>
          <a:lstStyle/>
          <a:p>
            <a:pPr>
              <a:lnSpc>
                <a:spcPct val="120000"/>
              </a:lnSpc>
            </a:pPr>
            <a:r>
              <a:rPr lang="en-US" sz="2400" b="1">
                <a:solidFill>
                  <a:schemeClr val="accent1">
                    <a:alpha val="100000"/>
                  </a:schemeClr>
                </a:solidFill>
                <a:latin typeface="Microsoft Yahei"/>
                <a:ea typeface="Microsoft Yahei"/>
                <a:cs typeface="Microsoft Yahei"/>
              </a:rPr>
              <a:t>关注官方渠道</a:t>
            </a:r>
            <a:endParaRPr lang="en-US" sz="2400" b="1">
              <a:solidFill>
                <a:schemeClr val="accent1">
                  <a:alpha val="100000"/>
                </a:schemeClr>
              </a:solidFill>
              <a:latin typeface="Microsoft Yahei"/>
              <a:ea typeface="Microsoft Yahei"/>
              <a:cs typeface="Microsoft Yahei"/>
            </a:endParaRPr>
          </a:p>
        </p:txBody>
      </p:sp>
      <p:sp>
        <p:nvSpPr>
          <p:cNvPr id="9" name="TextBox 9"/>
          <p:cNvSpPr txBox="true"/>
          <p:nvPr/>
        </p:nvSpPr>
        <p:spPr>
          <a:xfrm>
            <a:off x="5267801" y="3896612"/>
            <a:ext cx="6477000" cy="914400"/>
          </a:xfrm>
          <a:prstGeom prst="rect">
            <a:avLst/>
          </a:prstGeom>
        </p:spPr>
        <p:txBody>
          <a:bodyPr vert="horz" wrap="square" lIns="0" tIns="0" rIns="0" bIns="0" rtlCol="0" anchor="t" anchorCtr="false">
            <a:noAutofit/>
          </a:bodyPr>
          <a:lstStyle/>
          <a:p>
            <a:pPr>
              <a:lnSpc>
                <a:spcPct val="140000"/>
              </a:lnSpc>
            </a:pPr>
            <a:r>
              <a:rPr lang="en-US" sz="1500">
                <a:solidFill>
                  <a:schemeClr val="dk1">
                    <a:alpha val="100000"/>
                  </a:schemeClr>
                </a:solidFill>
                <a:latin typeface="Microsoft Yahei"/>
                <a:ea typeface="Microsoft Yahei"/>
                <a:cs typeface="Microsoft Yahei"/>
              </a:rPr>
              <a:t>及时关注政府、媒体等官方渠道发布的信息，了解时事动态和政策走向，避免被误导。</a:t>
            </a:r>
            <a:endParaRPr lang="en-US" sz="1500">
              <a:solidFill>
                <a:schemeClr val="dk1">
                  <a:alpha val="100000"/>
                </a:schemeClr>
              </a:solidFill>
              <a:latin typeface="Microsoft Yahei"/>
              <a:ea typeface="Microsoft Yahei"/>
              <a:cs typeface="Microsoft Yahei"/>
            </a:endParaRPr>
          </a:p>
        </p:txBody>
      </p:sp>
      <p:sp>
        <p:nvSpPr>
          <p:cNvPr id="10" name="TextBox 10"/>
          <p:cNvSpPr txBox="true"/>
          <p:nvPr/>
        </p:nvSpPr>
        <p:spPr>
          <a:xfrm>
            <a:off x="476023" y="265328"/>
            <a:ext cx="11239500" cy="914400"/>
          </a:xfrm>
          <a:prstGeom prst="rect">
            <a:avLst/>
          </a:prstGeom>
        </p:spPr>
        <p:txBody>
          <a:bodyPr vert="horz" wrap="square" lIns="123825" tIns="123825" rIns="57150" bIns="123825" rtlCol="0" anchor="ctr" anchorCtr="false">
            <a:noAutofit/>
          </a:bodyPr>
          <a:lstStyle/>
          <a:p>
            <a:pPr>
              <a:lnSpc>
                <a:spcPct val="140000"/>
              </a:lnSpc>
            </a:pPr>
            <a:r>
              <a:rPr lang="en-US" sz="3000" b="1">
                <a:solidFill>
                  <a:schemeClr val="dk2">
                    <a:alpha val="100000"/>
                  </a:schemeClr>
                </a:solidFill>
                <a:latin typeface="Microsoft Yahei"/>
                <a:ea typeface="Microsoft Yahei"/>
                <a:cs typeface="Microsoft Yahei"/>
              </a:rPr>
              <a:t>增强信息甄别能力</a:t>
            </a:r>
            <a:endParaRPr lang="en-US" sz="3000" b="1">
              <a:solidFill>
                <a:schemeClr val="dk2">
                  <a:alpha val="100000"/>
                </a:schemeClr>
              </a:solidFill>
              <a:latin typeface="Microsoft Yahei"/>
              <a:ea typeface="Microsoft Yahei"/>
              <a:cs typeface="Microsoft Yahei"/>
            </a:endParaRPr>
          </a:p>
        </p:txBody>
      </p:sp>
      <p:sp>
        <p:nvSpPr>
          <p:cNvPr id="11" name="AutoShape 11"/>
          <p:cNvSpPr/>
          <p:nvPr/>
        </p:nvSpPr>
        <p:spPr>
          <a:xfrm>
            <a:off x="5267801" y="3491989"/>
            <a:ext cx="238125" cy="238125"/>
          </a:xfrm>
          <a:prstGeom prst="ellipse">
            <a:avLst/>
          </a:prstGeom>
          <a:solidFill>
            <a:schemeClr val="accent1">
              <a:alpha val="100000"/>
            </a:schemeClr>
          </a:solidFill>
        </p:spPr>
      </p:sp>
      <p:sp>
        <p:nvSpPr>
          <p:cNvPr id="12" name="AutoShape 12"/>
          <p:cNvSpPr/>
          <p:nvPr/>
        </p:nvSpPr>
        <p:spPr>
          <a:xfrm>
            <a:off x="5267801" y="5117897"/>
            <a:ext cx="238125" cy="238125"/>
          </a:xfrm>
          <a:prstGeom prst="ellipse">
            <a:avLst/>
          </a:prstGeom>
          <a:solidFill>
            <a:schemeClr val="accent1">
              <a:alpha val="100000"/>
            </a:schemeClr>
          </a:solidFill>
        </p:spPr>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true">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true"/>
          </p:cNvPicPr>
          <p:nvPr/>
        </p:nvPicPr>
        <p:blipFill>
          <a:blip r:embed="rId2">
            <a:alphaModFix amt="100000"/>
          </a:blip>
          <a:srcRect l="7634" r="7634"/>
          <a:stretch>
            <a:fillRect/>
          </a:stretch>
        </p:blipFill>
        <p:spPr>
          <a:xfrm>
            <a:off x="6203747" y="1487175"/>
            <a:ext cx="5238701" cy="4637054"/>
          </a:xfrm>
          <a:prstGeom prst="rect">
            <a:avLst/>
          </a:prstGeom>
        </p:spPr>
      </p:pic>
      <p:sp>
        <p:nvSpPr>
          <p:cNvPr id="3" name="TextBox 3"/>
          <p:cNvSpPr txBox="true"/>
          <p:nvPr/>
        </p:nvSpPr>
        <p:spPr>
          <a:xfrm>
            <a:off x="1482606" y="1947878"/>
            <a:ext cx="4238625" cy="914400"/>
          </a:xfrm>
          <a:prstGeom prst="rect">
            <a:avLst/>
          </a:prstGeom>
        </p:spPr>
        <p:txBody>
          <a:bodyPr vert="horz" wrap="square" lIns="123825" tIns="123825" rIns="57150" bIns="123825" rtlCol="0" anchor="t" anchorCtr="false">
            <a:noAutofit/>
          </a:bodyPr>
          <a:lstStyle/>
          <a:p>
            <a:pPr>
              <a:lnSpc>
                <a:spcPct val="140000"/>
              </a:lnSpc>
            </a:pPr>
            <a:r>
              <a:rPr lang="en-US" sz="1500">
                <a:solidFill>
                  <a:schemeClr val="dk1">
                    <a:alpha val="100000"/>
                  </a:schemeClr>
                </a:solidFill>
                <a:latin typeface="Microsoft Yahei"/>
                <a:ea typeface="Microsoft Yahei"/>
                <a:cs typeface="Microsoft Yahei"/>
              </a:rPr>
              <a:t>积极宣传和践行社会主义核心价值观，传播正能量，营造良好的社会氛围。</a:t>
            </a:r>
            <a:endParaRPr lang="en-US" sz="1500">
              <a:solidFill>
                <a:schemeClr val="dk1">
                  <a:alpha val="100000"/>
                </a:schemeClr>
              </a:solidFill>
              <a:latin typeface="Microsoft Yahei"/>
              <a:ea typeface="Microsoft Yahei"/>
              <a:cs typeface="Microsoft Yahei"/>
            </a:endParaRPr>
          </a:p>
        </p:txBody>
      </p:sp>
      <p:sp>
        <p:nvSpPr>
          <p:cNvPr id="4" name="TextBox 4"/>
          <p:cNvSpPr txBox="true"/>
          <p:nvPr/>
        </p:nvSpPr>
        <p:spPr>
          <a:xfrm>
            <a:off x="1482606" y="1370655"/>
            <a:ext cx="4219575" cy="738707"/>
          </a:xfrm>
          <a:prstGeom prst="rect">
            <a:avLst/>
          </a:prstGeom>
        </p:spPr>
        <p:txBody>
          <a:bodyPr vert="horz" wrap="square" lIns="123825" tIns="123825" rIns="57150" bIns="123825" rtlCol="0" anchor="ctr" anchorCtr="false">
            <a:noAutofit/>
          </a:bodyPr>
          <a:lstStyle/>
          <a:p>
            <a:pPr>
              <a:lnSpc>
                <a:spcPct val="150000"/>
              </a:lnSpc>
            </a:pPr>
            <a:r>
              <a:rPr lang="en-US" sz="2400" b="1">
                <a:solidFill>
                  <a:schemeClr val="accent1">
                    <a:alpha val="100000"/>
                  </a:schemeClr>
                </a:solidFill>
                <a:latin typeface="Microsoft Yahei"/>
                <a:ea typeface="Microsoft Yahei"/>
                <a:cs typeface="Microsoft Yahei"/>
              </a:rPr>
              <a:t>宣传社会主义核心价值观</a:t>
            </a:r>
            <a:endParaRPr lang="en-US" sz="2400" b="1">
              <a:solidFill>
                <a:schemeClr val="accent1">
                  <a:alpha val="100000"/>
                </a:schemeClr>
              </a:solidFill>
              <a:latin typeface="Microsoft Yahei"/>
              <a:ea typeface="Microsoft Yahei"/>
              <a:cs typeface="Microsoft Yahei"/>
            </a:endParaRPr>
          </a:p>
        </p:txBody>
      </p:sp>
      <p:sp>
        <p:nvSpPr>
          <p:cNvPr id="5" name="TextBox 5"/>
          <p:cNvSpPr txBox="true"/>
          <p:nvPr/>
        </p:nvSpPr>
        <p:spPr>
          <a:xfrm>
            <a:off x="1482606" y="3712973"/>
            <a:ext cx="4238625" cy="914400"/>
          </a:xfrm>
          <a:prstGeom prst="rect">
            <a:avLst/>
          </a:prstGeom>
        </p:spPr>
        <p:txBody>
          <a:bodyPr vert="horz" wrap="square" lIns="123825" tIns="123825" rIns="57150" bIns="123825" rtlCol="0" anchor="t" anchorCtr="false">
            <a:noAutofit/>
          </a:bodyPr>
          <a:lstStyle/>
          <a:p>
            <a:pPr>
              <a:lnSpc>
                <a:spcPct val="140000"/>
              </a:lnSpc>
            </a:pPr>
            <a:r>
              <a:rPr lang="en-US" sz="1500">
                <a:solidFill>
                  <a:schemeClr val="dk1">
                    <a:alpha val="100000"/>
                  </a:schemeClr>
                </a:solidFill>
                <a:latin typeface="Microsoft Yahei"/>
                <a:ea typeface="Microsoft Yahei"/>
                <a:cs typeface="Microsoft Yahei"/>
              </a:rPr>
              <a:t>关注社会热点问题，积极参与公共话题讨论，发表理性、客观的观点和看法。</a:t>
            </a:r>
            <a:endParaRPr lang="en-US" sz="1500">
              <a:solidFill>
                <a:schemeClr val="dk1">
                  <a:alpha val="100000"/>
                </a:schemeClr>
              </a:solidFill>
              <a:latin typeface="Microsoft Yahei"/>
              <a:ea typeface="Microsoft Yahei"/>
              <a:cs typeface="Microsoft Yahei"/>
            </a:endParaRPr>
          </a:p>
        </p:txBody>
      </p:sp>
      <p:sp>
        <p:nvSpPr>
          <p:cNvPr id="6" name="TextBox 6"/>
          <p:cNvSpPr txBox="true"/>
          <p:nvPr/>
        </p:nvSpPr>
        <p:spPr>
          <a:xfrm>
            <a:off x="1482606" y="3116450"/>
            <a:ext cx="4219575" cy="736876"/>
          </a:xfrm>
          <a:prstGeom prst="rect">
            <a:avLst/>
          </a:prstGeom>
        </p:spPr>
        <p:txBody>
          <a:bodyPr vert="horz" wrap="square" lIns="123825" tIns="123825" rIns="57150" bIns="123825" rtlCol="0" anchor="ctr" anchorCtr="false">
            <a:noAutofit/>
          </a:bodyPr>
          <a:lstStyle/>
          <a:p>
            <a:pPr>
              <a:lnSpc>
                <a:spcPct val="150000"/>
              </a:lnSpc>
            </a:pPr>
            <a:r>
              <a:rPr lang="en-US" sz="2400" b="1">
                <a:solidFill>
                  <a:schemeClr val="accent1">
                    <a:alpha val="100000"/>
                  </a:schemeClr>
                </a:solidFill>
                <a:latin typeface="Microsoft Yahei"/>
                <a:ea typeface="Microsoft Yahei"/>
                <a:cs typeface="Microsoft Yahei"/>
              </a:rPr>
              <a:t>关注社会热点问题</a:t>
            </a:r>
            <a:endParaRPr lang="en-US" sz="2400" b="1">
              <a:solidFill>
                <a:schemeClr val="accent1">
                  <a:alpha val="100000"/>
                </a:schemeClr>
              </a:solidFill>
              <a:latin typeface="Microsoft Yahei"/>
              <a:ea typeface="Microsoft Yahei"/>
              <a:cs typeface="Microsoft Yahei"/>
            </a:endParaRPr>
          </a:p>
        </p:txBody>
      </p:sp>
      <p:sp>
        <p:nvSpPr>
          <p:cNvPr id="7" name="TextBox 7"/>
          <p:cNvSpPr txBox="true"/>
          <p:nvPr/>
        </p:nvSpPr>
        <p:spPr>
          <a:xfrm>
            <a:off x="1482606" y="5377103"/>
            <a:ext cx="4238625" cy="914400"/>
          </a:xfrm>
          <a:prstGeom prst="rect">
            <a:avLst/>
          </a:prstGeom>
        </p:spPr>
        <p:txBody>
          <a:bodyPr vert="horz" wrap="square" lIns="123825" tIns="123825" rIns="57150" bIns="123825" rtlCol="0" anchor="t" anchorCtr="false">
            <a:noAutofit/>
          </a:bodyPr>
          <a:lstStyle/>
          <a:p>
            <a:pPr>
              <a:lnSpc>
                <a:spcPct val="140000"/>
              </a:lnSpc>
            </a:pPr>
            <a:r>
              <a:rPr lang="en-US" sz="1500">
                <a:solidFill>
                  <a:schemeClr val="dk1">
                    <a:alpha val="100000"/>
                  </a:schemeClr>
                </a:solidFill>
                <a:latin typeface="Microsoft Yahei"/>
                <a:ea typeface="Microsoft Yahei"/>
                <a:cs typeface="Microsoft Yahei"/>
              </a:rPr>
              <a:t>自觉遵守网络道德规范，文明上网，不发布、不转发不良信息，共同维护网络空间清朗。</a:t>
            </a:r>
            <a:endParaRPr lang="en-US" sz="1500">
              <a:solidFill>
                <a:schemeClr val="dk1">
                  <a:alpha val="100000"/>
                </a:schemeClr>
              </a:solidFill>
              <a:latin typeface="Microsoft Yahei"/>
              <a:ea typeface="Microsoft Yahei"/>
              <a:cs typeface="Microsoft Yahei"/>
            </a:endParaRPr>
          </a:p>
        </p:txBody>
      </p:sp>
      <p:sp>
        <p:nvSpPr>
          <p:cNvPr id="8" name="TextBox 8"/>
          <p:cNvSpPr txBox="true"/>
          <p:nvPr/>
        </p:nvSpPr>
        <p:spPr>
          <a:xfrm>
            <a:off x="1482606" y="4799881"/>
            <a:ext cx="4219575" cy="749453"/>
          </a:xfrm>
          <a:prstGeom prst="rect">
            <a:avLst/>
          </a:prstGeom>
        </p:spPr>
        <p:txBody>
          <a:bodyPr vert="horz" wrap="square" lIns="123825" tIns="123825" rIns="57150" bIns="123825" rtlCol="0" anchor="ctr" anchorCtr="false">
            <a:noAutofit/>
          </a:bodyPr>
          <a:lstStyle/>
          <a:p>
            <a:pPr>
              <a:lnSpc>
                <a:spcPct val="150000"/>
              </a:lnSpc>
            </a:pPr>
            <a:r>
              <a:rPr lang="en-US" sz="2400" b="1">
                <a:solidFill>
                  <a:schemeClr val="accent1">
                    <a:alpha val="100000"/>
                  </a:schemeClr>
                </a:solidFill>
                <a:latin typeface="Microsoft Yahei"/>
                <a:ea typeface="Microsoft Yahei"/>
                <a:cs typeface="Microsoft Yahei"/>
              </a:rPr>
              <a:t>倡导文明上网行为</a:t>
            </a:r>
            <a:endParaRPr lang="en-US" sz="2400" b="1">
              <a:solidFill>
                <a:schemeClr val="accent1">
                  <a:alpha val="100000"/>
                </a:schemeClr>
              </a:solidFill>
              <a:latin typeface="Microsoft Yahei"/>
              <a:ea typeface="Microsoft Yahei"/>
              <a:cs typeface="Microsoft Yahei"/>
            </a:endParaRPr>
          </a:p>
        </p:txBody>
      </p:sp>
      <p:sp>
        <p:nvSpPr>
          <p:cNvPr id="9" name="TextBox 9"/>
          <p:cNvSpPr txBox="true"/>
          <p:nvPr/>
        </p:nvSpPr>
        <p:spPr>
          <a:xfrm>
            <a:off x="476023" y="265328"/>
            <a:ext cx="11239500" cy="914400"/>
          </a:xfrm>
          <a:prstGeom prst="rect">
            <a:avLst/>
          </a:prstGeom>
        </p:spPr>
        <p:txBody>
          <a:bodyPr vert="horz" wrap="square" lIns="123825" tIns="123825" rIns="57150" bIns="123825" rtlCol="0" anchor="t" anchorCtr="false">
            <a:spAutoFit/>
          </a:bodyPr>
          <a:lstStyle/>
          <a:p>
            <a:pPr>
              <a:lnSpc>
                <a:spcPct val="140000"/>
              </a:lnSpc>
            </a:pPr>
            <a:r>
              <a:rPr lang="en-US" sz="3000" b="1">
                <a:solidFill>
                  <a:schemeClr val="dk2">
                    <a:alpha val="100000"/>
                  </a:schemeClr>
                </a:solidFill>
                <a:latin typeface="Microsoft Yahei"/>
                <a:ea typeface="Microsoft Yahei"/>
                <a:cs typeface="Microsoft Yahei"/>
              </a:rPr>
              <a:t>积极参与正能量传播</a:t>
            </a:r>
            <a:endParaRPr lang="en-US" sz="3000" b="1">
              <a:solidFill>
                <a:schemeClr val="dk2">
                  <a:alpha val="100000"/>
                </a:schemeClr>
              </a:solidFill>
              <a:latin typeface="Microsoft Yahei"/>
              <a:ea typeface="Microsoft Yahei"/>
              <a:cs typeface="Microsoft Yahei"/>
            </a:endParaRPr>
          </a:p>
        </p:txBody>
      </p:sp>
      <p:sp>
        <p:nvSpPr>
          <p:cNvPr id="10" name="TextBox 10"/>
          <p:cNvSpPr txBox="true"/>
          <p:nvPr/>
        </p:nvSpPr>
        <p:spPr>
          <a:xfrm>
            <a:off x="542238" y="1676264"/>
            <a:ext cx="849630" cy="481965"/>
          </a:xfrm>
          <a:prstGeom prst="rect">
            <a:avLst/>
          </a:prstGeom>
        </p:spPr>
        <p:txBody>
          <a:bodyPr vert="horz" wrap="square" lIns="91440" tIns="45720" rIns="91440" bIns="45720" rtlCol="0" anchor="ctr" anchorCtr="false">
            <a:spAutoFit/>
          </a:bodyPr>
          <a:lstStyle/>
          <a:p>
            <a:pPr algn="ctr">
              <a:lnSpc>
                <a:spcPct val="100000"/>
              </a:lnSpc>
              <a:spcBef>
                <a:spcPts val="375"/>
              </a:spcBef>
            </a:pPr>
            <a:r>
              <a:rPr lang="en-US" sz="2400">
                <a:solidFill>
                  <a:schemeClr val="accent1">
                    <a:alpha val="100000"/>
                  </a:schemeClr>
                </a:solidFill>
                <a:latin typeface="Microsoft Yahei"/>
                <a:ea typeface="Microsoft Yahei"/>
                <a:cs typeface="Microsoft Yahei"/>
              </a:rPr>
              <a:t>01</a:t>
            </a:r>
            <a:endParaRPr lang="en-US" sz="2400">
              <a:solidFill>
                <a:schemeClr val="accent1">
                  <a:alpha val="100000"/>
                </a:schemeClr>
              </a:solidFill>
              <a:latin typeface="Microsoft Yahei"/>
              <a:ea typeface="Microsoft Yahei"/>
              <a:cs typeface="Microsoft Yahei"/>
            </a:endParaRPr>
          </a:p>
        </p:txBody>
      </p:sp>
      <p:sp>
        <p:nvSpPr>
          <p:cNvPr id="11" name="TextBox 11"/>
          <p:cNvSpPr txBox="true"/>
          <p:nvPr/>
        </p:nvSpPr>
        <p:spPr>
          <a:xfrm>
            <a:off x="542238" y="3414840"/>
            <a:ext cx="849630" cy="481965"/>
          </a:xfrm>
          <a:prstGeom prst="rect">
            <a:avLst/>
          </a:prstGeom>
        </p:spPr>
        <p:txBody>
          <a:bodyPr vert="horz" wrap="square" lIns="91440" tIns="45720" rIns="91440" bIns="45720" rtlCol="0" anchor="ctr" anchorCtr="false">
            <a:spAutoFit/>
          </a:bodyPr>
          <a:lstStyle/>
          <a:p>
            <a:pPr algn="ctr">
              <a:lnSpc>
                <a:spcPct val="100000"/>
              </a:lnSpc>
              <a:spcBef>
                <a:spcPts val="375"/>
              </a:spcBef>
            </a:pPr>
            <a:r>
              <a:rPr lang="en-US" sz="2400">
                <a:solidFill>
                  <a:schemeClr val="accent1">
                    <a:alpha val="100000"/>
                  </a:schemeClr>
                </a:solidFill>
                <a:latin typeface="Microsoft Yahei"/>
                <a:ea typeface="Microsoft Yahei"/>
                <a:cs typeface="Microsoft Yahei"/>
              </a:rPr>
              <a:t>02</a:t>
            </a:r>
            <a:endParaRPr lang="en-US" sz="2400">
              <a:solidFill>
                <a:schemeClr val="accent1">
                  <a:alpha val="100000"/>
                </a:schemeClr>
              </a:solidFill>
              <a:latin typeface="Microsoft Yahei"/>
              <a:ea typeface="Microsoft Yahei"/>
              <a:cs typeface="Microsoft Yahei"/>
            </a:endParaRPr>
          </a:p>
        </p:txBody>
      </p:sp>
      <p:sp>
        <p:nvSpPr>
          <p:cNvPr id="12" name="TextBox 12"/>
          <p:cNvSpPr txBox="true"/>
          <p:nvPr/>
        </p:nvSpPr>
        <p:spPr>
          <a:xfrm>
            <a:off x="542238" y="5136121"/>
            <a:ext cx="849630" cy="481965"/>
          </a:xfrm>
          <a:prstGeom prst="rect">
            <a:avLst/>
          </a:prstGeom>
        </p:spPr>
        <p:txBody>
          <a:bodyPr vert="horz" wrap="square" lIns="91440" tIns="45720" rIns="91440" bIns="45720" rtlCol="0" anchor="ctr" anchorCtr="false">
            <a:spAutoFit/>
          </a:bodyPr>
          <a:lstStyle/>
          <a:p>
            <a:pPr algn="ctr">
              <a:lnSpc>
                <a:spcPct val="100000"/>
              </a:lnSpc>
              <a:spcBef>
                <a:spcPts val="375"/>
              </a:spcBef>
            </a:pPr>
            <a:r>
              <a:rPr lang="en-US" sz="2400">
                <a:solidFill>
                  <a:schemeClr val="accent1">
                    <a:alpha val="100000"/>
                  </a:schemeClr>
                </a:solidFill>
                <a:latin typeface="Microsoft Yahei"/>
                <a:ea typeface="Microsoft Yahei"/>
                <a:cs typeface="Microsoft Yahei"/>
              </a:rPr>
              <a:t>03</a:t>
            </a:r>
            <a:endParaRPr lang="en-US" sz="2400">
              <a:solidFill>
                <a:schemeClr val="accent1">
                  <a:alpha val="100000"/>
                </a:schemeClr>
              </a:solidFill>
              <a:latin typeface="Microsoft Yahei"/>
              <a:ea typeface="Microsoft Yahei"/>
              <a:cs typeface="Microsoft Yahei"/>
            </a:endParaRPr>
          </a:p>
        </p:txBody>
      </p:sp>
      <p:sp>
        <p:nvSpPr>
          <p:cNvPr id="13" name="AutoShape 13"/>
          <p:cNvSpPr/>
          <p:nvPr/>
        </p:nvSpPr>
        <p:spPr>
          <a:xfrm>
            <a:off x="647738" y="1597932"/>
            <a:ext cx="638629" cy="638629"/>
          </a:xfrm>
          <a:prstGeom prst="rect">
            <a:avLst/>
          </a:prstGeom>
          <a:noFill/>
          <a:ln w="19050">
            <a:solidFill>
              <a:schemeClr val="accent1">
                <a:alpha val="100000"/>
              </a:schemeClr>
            </a:solidFill>
            <a:prstDash val="solid"/>
          </a:ln>
        </p:spPr>
      </p:sp>
      <p:sp>
        <p:nvSpPr>
          <p:cNvPr id="14" name="AutoShape 14"/>
          <p:cNvSpPr/>
          <p:nvPr/>
        </p:nvSpPr>
        <p:spPr>
          <a:xfrm>
            <a:off x="647738" y="3327861"/>
            <a:ext cx="638629" cy="638629"/>
          </a:xfrm>
          <a:prstGeom prst="rect">
            <a:avLst/>
          </a:prstGeom>
          <a:noFill/>
          <a:ln w="19050">
            <a:solidFill>
              <a:schemeClr val="accent1">
                <a:alpha val="100000"/>
              </a:schemeClr>
            </a:solidFill>
            <a:prstDash val="solid"/>
          </a:ln>
        </p:spPr>
      </p:sp>
      <p:sp>
        <p:nvSpPr>
          <p:cNvPr id="15" name="AutoShape 15"/>
          <p:cNvSpPr/>
          <p:nvPr/>
        </p:nvSpPr>
        <p:spPr>
          <a:xfrm>
            <a:off x="647738" y="5057789"/>
            <a:ext cx="638629" cy="638629"/>
          </a:xfrm>
          <a:prstGeom prst="rect">
            <a:avLst/>
          </a:prstGeom>
          <a:noFill/>
          <a:ln w="19050">
            <a:solidFill>
              <a:schemeClr val="accent1">
                <a:alpha val="100000"/>
              </a:schemeClr>
            </a:solidFill>
            <a:prstDash val="solid"/>
          </a:ln>
        </p:spPr>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true">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true"/>
          <p:nvPr/>
        </p:nvSpPr>
        <p:spPr>
          <a:xfrm>
            <a:off x="5070021" y="1411090"/>
            <a:ext cx="2051957" cy="1842306"/>
          </a:xfrm>
          <a:prstGeom prst="rect">
            <a:avLst/>
          </a:prstGeom>
        </p:spPr>
        <p:txBody>
          <a:bodyPr vert="horz" wrap="square" lIns="114300" tIns="57150" rIns="114300" bIns="57150" rtlCol="0" anchor="ctr" anchorCtr="false">
            <a:normAutofit/>
          </a:bodyPr>
          <a:lstStyle/>
          <a:p>
            <a:pPr algn="ctr">
              <a:lnSpc>
                <a:spcPct val="120000"/>
              </a:lnSpc>
            </a:pPr>
            <a:r>
              <a:rPr lang="en-US" sz="8000" b="1">
                <a:solidFill>
                  <a:srgbClr val="B3CEFF">
                    <a:alpha val="100000"/>
                  </a:srgbClr>
                </a:solidFill>
                <a:highlight>
                  <a:srgbClr val="000000">
                    <a:alpha val="0"/>
                  </a:srgbClr>
                </a:highlight>
                <a:latin typeface="Microsoft Yahei"/>
                <a:ea typeface="Microsoft Yahei"/>
                <a:cs typeface="Microsoft Yahei"/>
              </a:rPr>
              <a:t>05</a:t>
            </a:r>
            <a:endParaRPr lang="en-US" sz="8000" b="1">
              <a:solidFill>
                <a:srgbClr val="B3CEFF">
                  <a:alpha val="100000"/>
                </a:srgbClr>
              </a:solidFill>
              <a:highlight>
                <a:srgbClr val="000000">
                  <a:alpha val="0"/>
                </a:srgbClr>
              </a:highlight>
              <a:latin typeface="Microsoft Yahei"/>
              <a:ea typeface="Microsoft Yahei"/>
              <a:cs typeface="Microsoft Yahei"/>
            </a:endParaRPr>
          </a:p>
        </p:txBody>
      </p:sp>
      <p:sp>
        <p:nvSpPr>
          <p:cNvPr id="3" name="TextBox 3"/>
          <p:cNvSpPr txBox="true"/>
          <p:nvPr/>
        </p:nvSpPr>
        <p:spPr>
          <a:xfrm>
            <a:off x="853596" y="3253396"/>
            <a:ext cx="10484808" cy="1798058"/>
          </a:xfrm>
          <a:prstGeom prst="rect">
            <a:avLst/>
          </a:prstGeom>
        </p:spPr>
        <p:txBody>
          <a:bodyPr vert="horz" wrap="square" lIns="114300" tIns="57150" rIns="114300" bIns="57150" rtlCol="0" anchor="t" anchorCtr="false">
            <a:noAutofit/>
          </a:bodyPr>
          <a:lstStyle/>
          <a:p>
            <a:pPr algn="ctr">
              <a:lnSpc>
                <a:spcPct val="120000"/>
              </a:lnSpc>
            </a:pPr>
            <a:r>
              <a:rPr lang="zh-CN" altLang="en-US" sz="4500" b="1">
                <a:solidFill>
                  <a:srgbClr val="FFFFFF">
                    <a:alpha val="100000"/>
                  </a:srgbClr>
                </a:solidFill>
                <a:latin typeface="Microsoft Yahei"/>
                <a:ea typeface="宋体" charset="0"/>
                <a:cs typeface="Microsoft Yahei"/>
              </a:rPr>
              <a:t>禁止使用“翻墙”软件</a:t>
            </a:r>
            <a:endParaRPr lang="zh-CN" altLang="en-US" sz="4500" b="1">
              <a:solidFill>
                <a:srgbClr val="FFFFFF">
                  <a:alpha val="100000"/>
                </a:srgbClr>
              </a:solidFill>
              <a:latin typeface="Microsoft Yahei"/>
              <a:ea typeface="宋体" charset="0"/>
              <a:cs typeface="Microsoft Yahe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true">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true"/>
          </p:cNvPicPr>
          <p:nvPr/>
        </p:nvPicPr>
        <p:blipFill>
          <a:blip r:embed="rId2"/>
          <a:srcRect/>
          <a:stretch>
            <a:fillRect/>
          </a:stretch>
        </p:blipFill>
        <p:spPr>
          <a:xfrm>
            <a:off x="0" y="-15875"/>
            <a:ext cx="12192000" cy="6858000"/>
          </a:xfrm>
          <a:prstGeom prst="rect">
            <a:avLst/>
          </a:prstGeom>
        </p:spPr>
      </p:pic>
      <p:sp>
        <p:nvSpPr>
          <p:cNvPr id="3" name="TextBox 3"/>
          <p:cNvSpPr txBox="true"/>
          <p:nvPr/>
        </p:nvSpPr>
        <p:spPr>
          <a:xfrm>
            <a:off x="1054688" y="320885"/>
            <a:ext cx="1764635" cy="977265"/>
          </a:xfrm>
          <a:prstGeom prst="rect">
            <a:avLst/>
          </a:prstGeom>
        </p:spPr>
        <p:txBody>
          <a:bodyPr vert="horz" wrap="square" lIns="91440" tIns="45720" rIns="91440" bIns="45720" rtlCol="0" anchor="ctr" anchorCtr="false">
            <a:normAutofit/>
          </a:bodyPr>
          <a:lstStyle/>
          <a:p>
            <a:pPr algn="ctr">
              <a:lnSpc>
                <a:spcPct val="100000"/>
              </a:lnSpc>
              <a:spcBef>
                <a:spcPts val="375"/>
              </a:spcBef>
            </a:pPr>
            <a:r>
              <a:rPr lang="en-US" sz="5400" b="1">
                <a:solidFill>
                  <a:srgbClr val="B3CEFF">
                    <a:alpha val="100000"/>
                  </a:srgbClr>
                </a:solidFill>
                <a:latin typeface="Microsoft Yahei"/>
                <a:ea typeface="Microsoft Yahei"/>
                <a:cs typeface="Microsoft Yahei"/>
              </a:rPr>
              <a:t>目录</a:t>
            </a:r>
            <a:endParaRPr lang="en-US" sz="5400" b="1">
              <a:solidFill>
                <a:srgbClr val="B3CEFF">
                  <a:alpha val="100000"/>
                </a:srgbClr>
              </a:solidFill>
              <a:latin typeface="Microsoft Yahei"/>
              <a:ea typeface="Microsoft Yahei"/>
              <a:cs typeface="Microsoft Yahei"/>
            </a:endParaRPr>
          </a:p>
        </p:txBody>
      </p:sp>
      <p:sp>
        <p:nvSpPr>
          <p:cNvPr id="4" name="TextBox 4"/>
          <p:cNvSpPr txBox="true"/>
          <p:nvPr/>
        </p:nvSpPr>
        <p:spPr>
          <a:xfrm>
            <a:off x="379112" y="1355700"/>
            <a:ext cx="3115787" cy="766889"/>
          </a:xfrm>
          <a:prstGeom prst="rect">
            <a:avLst/>
          </a:prstGeom>
        </p:spPr>
        <p:txBody>
          <a:bodyPr vert="horz" wrap="square" lIns="114300" tIns="57150" rIns="114300" bIns="57150" rtlCol="0" anchor="ctr" anchorCtr="false">
            <a:normAutofit/>
          </a:bodyPr>
          <a:lstStyle/>
          <a:p>
            <a:pPr algn="ctr">
              <a:lnSpc>
                <a:spcPct val="120000"/>
              </a:lnSpc>
            </a:pPr>
            <a:r>
              <a:rPr lang="en-US" sz="2700">
                <a:solidFill>
                  <a:srgbClr val="FFFFFF">
                    <a:alpha val="18824"/>
                    <a:alpha val="19000"/>
                  </a:srgbClr>
                </a:solidFill>
                <a:latin typeface="Microsoft Yahei"/>
                <a:ea typeface="Microsoft Yahei"/>
                <a:cs typeface="Microsoft Yahei"/>
              </a:rPr>
              <a:t>CATALOGUE</a:t>
            </a:r>
            <a:endParaRPr lang="en-US" sz="2700">
              <a:solidFill>
                <a:srgbClr val="FFFFFF">
                  <a:alpha val="18824"/>
                  <a:alpha val="19000"/>
                </a:srgbClr>
              </a:solidFill>
              <a:latin typeface="Microsoft Yahei"/>
              <a:ea typeface="Microsoft Yahei"/>
              <a:cs typeface="Microsoft Yahei"/>
            </a:endParaRPr>
          </a:p>
        </p:txBody>
      </p:sp>
      <p:sp>
        <p:nvSpPr>
          <p:cNvPr id="5" name="TextBox 5"/>
          <p:cNvSpPr txBox="true"/>
          <p:nvPr/>
        </p:nvSpPr>
        <p:spPr>
          <a:xfrm>
            <a:off x="3707338" y="809517"/>
            <a:ext cx="7607864" cy="5206574"/>
          </a:xfrm>
          <a:prstGeom prst="rect">
            <a:avLst/>
          </a:prstGeom>
        </p:spPr>
        <p:txBody>
          <a:bodyPr vert="horz" wrap="square" lIns="91440" tIns="45720" rIns="91440" bIns="45720" rtlCol="0" anchor="ctr" anchorCtr="false">
            <a:noAutofit/>
          </a:bodyPr>
          <a:lstStyle/>
          <a:p>
            <a:pPr marL="203200" lvl="0" indent="-203200" algn="l">
              <a:lnSpc>
                <a:spcPct val="150000"/>
              </a:lnSpc>
              <a:spcBef>
                <a:spcPts val="375"/>
              </a:spcBef>
              <a:buFont typeface="Arial"/>
              <a:buChar char="•"/>
            </a:pPr>
            <a:r>
              <a:rPr lang="en-US" sz="2400">
                <a:solidFill>
                  <a:srgbClr val="FFFFFF">
                    <a:alpha val="100000"/>
                  </a:srgbClr>
                </a:solidFill>
                <a:latin typeface="Microsoft Yahei"/>
                <a:ea typeface="Microsoft Yahei"/>
                <a:cs typeface="Microsoft Yahei"/>
              </a:rPr>
              <a:t>引言</a:t>
            </a:r>
            <a:endParaRPr lang="en-US" sz="2400">
              <a:solidFill>
                <a:srgbClr val="FFFFFF">
                  <a:alpha val="100000"/>
                </a:srgbClr>
              </a:solidFill>
              <a:latin typeface="Microsoft Yahei"/>
              <a:ea typeface="Microsoft Yahei"/>
              <a:cs typeface="Microsoft Yahei"/>
            </a:endParaRPr>
          </a:p>
          <a:p>
            <a:pPr marL="203200" lvl="0" indent="-203200" algn="l">
              <a:lnSpc>
                <a:spcPct val="150000"/>
              </a:lnSpc>
              <a:spcBef>
                <a:spcPts val="375"/>
              </a:spcBef>
              <a:buFont typeface="Arial"/>
              <a:buChar char="•"/>
            </a:pPr>
            <a:r>
              <a:rPr lang="zh-CN" altLang="en-US" sz="2400">
                <a:solidFill>
                  <a:srgbClr val="FFFFFF">
                    <a:alpha val="100000"/>
                  </a:srgbClr>
                </a:solidFill>
                <a:latin typeface="Microsoft Yahei"/>
                <a:ea typeface="宋体" charset="0"/>
                <a:cs typeface="Microsoft Yahei"/>
              </a:rPr>
              <a:t>危害国家安全的</a:t>
            </a:r>
            <a:r>
              <a:rPr lang="en-US" sz="2400">
                <a:solidFill>
                  <a:srgbClr val="FFFFFF">
                    <a:alpha val="100000"/>
                  </a:srgbClr>
                </a:solidFill>
                <a:latin typeface="Microsoft Yahei"/>
                <a:ea typeface="Microsoft Yahei"/>
                <a:cs typeface="Microsoft Yahei"/>
              </a:rPr>
              <a:t>不当有害言论的定义</a:t>
            </a:r>
            <a:endParaRPr lang="en-US" sz="2400">
              <a:solidFill>
                <a:srgbClr val="FFFFFF">
                  <a:alpha val="100000"/>
                </a:srgbClr>
              </a:solidFill>
              <a:latin typeface="Microsoft Yahei"/>
              <a:ea typeface="Microsoft Yahei"/>
              <a:cs typeface="Microsoft Yahei"/>
            </a:endParaRPr>
          </a:p>
          <a:p>
            <a:pPr marL="203200" lvl="0" indent="-203200" algn="l">
              <a:lnSpc>
                <a:spcPct val="150000"/>
              </a:lnSpc>
              <a:spcBef>
                <a:spcPts val="375"/>
              </a:spcBef>
              <a:buFont typeface="Arial"/>
              <a:buChar char="•"/>
            </a:pPr>
            <a:r>
              <a:rPr lang="en-US" sz="2400">
                <a:solidFill>
                  <a:srgbClr val="FFFFFF">
                    <a:alpha val="100000"/>
                  </a:srgbClr>
                </a:solidFill>
                <a:latin typeface="Microsoft Yahei"/>
                <a:ea typeface="Microsoft Yahei"/>
                <a:cs typeface="Microsoft Yahei"/>
              </a:rPr>
              <a:t>大学生发布政治不当有害言论的危害</a:t>
            </a:r>
            <a:endParaRPr lang="en-US" sz="2400">
              <a:solidFill>
                <a:srgbClr val="FFFFFF">
                  <a:alpha val="100000"/>
                </a:srgbClr>
              </a:solidFill>
              <a:latin typeface="Microsoft Yahei"/>
              <a:ea typeface="Microsoft Yahei"/>
              <a:cs typeface="Microsoft Yahei"/>
            </a:endParaRPr>
          </a:p>
          <a:p>
            <a:pPr marL="203200" lvl="0" indent="-203200" algn="l">
              <a:lnSpc>
                <a:spcPct val="150000"/>
              </a:lnSpc>
              <a:spcBef>
                <a:spcPts val="375"/>
              </a:spcBef>
              <a:buFont typeface="Arial"/>
              <a:buChar char="•"/>
            </a:pPr>
            <a:r>
              <a:rPr lang="en-US" sz="2400">
                <a:solidFill>
                  <a:srgbClr val="FFFFFF">
                    <a:alpha val="100000"/>
                  </a:srgbClr>
                </a:solidFill>
                <a:latin typeface="Microsoft Yahei"/>
                <a:ea typeface="Microsoft Yahei"/>
                <a:cs typeface="Microsoft Yahei"/>
              </a:rPr>
              <a:t>大学生应如何避免发布政治不当有害言论</a:t>
            </a:r>
            <a:endParaRPr lang="en-US" sz="2400">
              <a:solidFill>
                <a:srgbClr val="FFFFFF">
                  <a:alpha val="100000"/>
                </a:srgbClr>
              </a:solidFill>
              <a:latin typeface="Microsoft Yahei"/>
              <a:ea typeface="Microsoft Yahei"/>
              <a:cs typeface="Microsoft Yahei"/>
            </a:endParaRPr>
          </a:p>
          <a:p>
            <a:pPr marL="203200" lvl="0" indent="-203200" algn="l">
              <a:lnSpc>
                <a:spcPct val="150000"/>
              </a:lnSpc>
              <a:spcBef>
                <a:spcPts val="375"/>
              </a:spcBef>
              <a:buFont typeface="Arial"/>
              <a:buChar char="•"/>
            </a:pPr>
            <a:r>
              <a:rPr lang="zh-CN" altLang="en-US" sz="2400">
                <a:solidFill>
                  <a:srgbClr val="FF0000">
                    <a:alpha val="100000"/>
                  </a:srgbClr>
                </a:solidFill>
                <a:latin typeface="Microsoft Yahei"/>
                <a:ea typeface="宋体" charset="0"/>
                <a:cs typeface="Microsoft Yahei"/>
              </a:rPr>
              <a:t>禁止使用翻墙软件</a:t>
            </a:r>
            <a:endParaRPr lang="en-US" sz="2400">
              <a:solidFill>
                <a:srgbClr val="FFFFFF">
                  <a:alpha val="100000"/>
                </a:srgbClr>
              </a:solidFill>
              <a:latin typeface="Microsoft Yahei"/>
              <a:ea typeface="Microsoft Yahei"/>
              <a:cs typeface="Microsoft Yahei"/>
            </a:endParaRPr>
          </a:p>
          <a:p>
            <a:pPr marL="203200" lvl="0" indent="-203200" algn="l">
              <a:lnSpc>
                <a:spcPct val="150000"/>
              </a:lnSpc>
              <a:spcBef>
                <a:spcPts val="375"/>
              </a:spcBef>
              <a:buFont typeface="Arial"/>
              <a:buChar char="•"/>
            </a:pPr>
            <a:r>
              <a:rPr lang="en-US" sz="2400">
                <a:solidFill>
                  <a:srgbClr val="FFFFFF">
                    <a:alpha val="100000"/>
                  </a:srgbClr>
                </a:solidFill>
                <a:latin typeface="Microsoft Yahei"/>
                <a:ea typeface="Microsoft Yahei"/>
                <a:cs typeface="Microsoft Yahei"/>
                <a:sym typeface="+mn-ea"/>
              </a:rPr>
              <a:t>校内学生及平台参与预防、处理政治不当有害言论</a:t>
            </a:r>
            <a:endParaRPr lang="en-US" sz="2400">
              <a:solidFill>
                <a:srgbClr val="FFFFFF">
                  <a:alpha val="100000"/>
                </a:srgbClr>
              </a:solidFill>
              <a:latin typeface="Microsoft Yahei"/>
              <a:ea typeface="Microsoft Yahei"/>
              <a:cs typeface="Microsoft Yahei"/>
            </a:endParaRPr>
          </a:p>
          <a:p>
            <a:pPr algn="ctr">
              <a:lnSpc>
                <a:spcPct val="120000"/>
              </a:lnSpc>
            </a:pPr>
            <a:endParaRPr lang="en-US" sz="2400">
              <a:solidFill>
                <a:srgbClr val="FFFFFF">
                  <a:alpha val="100000"/>
                </a:srgbClr>
              </a:solidFill>
              <a:latin typeface="Microsoft Yahei"/>
              <a:ea typeface="Microsoft Yahei"/>
              <a:cs typeface="Microsoft Yahe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true">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6" name="AutoShape 6"/>
          <p:cNvSpPr/>
          <p:nvPr/>
        </p:nvSpPr>
        <p:spPr>
          <a:xfrm>
            <a:off x="5189855" y="948055"/>
            <a:ext cx="4833620" cy="3508375"/>
          </a:xfrm>
          <a:prstGeom prst="snip1Rect">
            <a:avLst>
              <a:gd name="adj" fmla="val 25374"/>
            </a:avLst>
          </a:prstGeom>
          <a:solidFill>
            <a:schemeClr val="lt2">
              <a:alpha val="80000"/>
            </a:schemeClr>
          </a:solidFill>
        </p:spPr>
      </p:sp>
      <p:sp>
        <p:nvSpPr>
          <p:cNvPr id="9" name="TextBox 9"/>
          <p:cNvSpPr txBox="true"/>
          <p:nvPr/>
        </p:nvSpPr>
        <p:spPr>
          <a:xfrm>
            <a:off x="5486810" y="1919533"/>
            <a:ext cx="4238625" cy="783964"/>
          </a:xfrm>
          <a:prstGeom prst="rect">
            <a:avLst/>
          </a:prstGeom>
        </p:spPr>
        <p:txBody>
          <a:bodyPr vert="horz" wrap="square" lIns="114300" tIns="57150" rIns="114300" bIns="57150" rtlCol="0" anchor="t" anchorCtr="false">
            <a:noAutofit/>
          </a:bodyPr>
          <a:lstStyle/>
          <a:p>
            <a:pPr algn="l">
              <a:lnSpc>
                <a:spcPct val="140000"/>
              </a:lnSpc>
            </a:pPr>
            <a:r>
              <a:rPr lang="en-US">
                <a:solidFill>
                  <a:schemeClr val="dk1">
                    <a:alpha val="100000"/>
                  </a:schemeClr>
                </a:solidFill>
                <a:latin typeface="Microsoft Yahei"/>
                <a:ea typeface="Microsoft Yahei"/>
                <a:cs typeface="Microsoft Yahei"/>
              </a:rPr>
              <a:t>所谓“翻墙”，是指绕过相应的IP封锁、内容过滤、域名劫持、流量限制等，非法访问被国家禁止的境外网站行为。“翻墙”技术手段主要依靠VPN类翻墙软件和SSR类翻墙软件实现。</a:t>
            </a:r>
            <a:endParaRPr lang="en-US">
              <a:solidFill>
                <a:schemeClr val="dk1">
                  <a:alpha val="100000"/>
                </a:schemeClr>
              </a:solidFill>
              <a:latin typeface="Microsoft Yahei"/>
              <a:ea typeface="Microsoft Yahei"/>
              <a:cs typeface="Microsoft Yahei"/>
            </a:endParaRPr>
          </a:p>
        </p:txBody>
      </p:sp>
      <p:sp>
        <p:nvSpPr>
          <p:cNvPr id="10" name="TextBox 10"/>
          <p:cNvSpPr txBox="true"/>
          <p:nvPr/>
        </p:nvSpPr>
        <p:spPr>
          <a:xfrm>
            <a:off x="3976780" y="1256719"/>
            <a:ext cx="4238625" cy="514350"/>
          </a:xfrm>
          <a:prstGeom prst="rect">
            <a:avLst/>
          </a:prstGeom>
        </p:spPr>
        <p:txBody>
          <a:bodyPr vert="horz" wrap="square" lIns="114300" tIns="57150" rIns="114300" bIns="57150" rtlCol="0" anchor="b" anchorCtr="false">
            <a:noAutofit/>
          </a:bodyPr>
          <a:lstStyle/>
          <a:p>
            <a:pPr>
              <a:lnSpc>
                <a:spcPct val="120000"/>
              </a:lnSpc>
            </a:pPr>
            <a:endParaRPr lang="zh-CN" altLang="en-US" sz="2400" b="1">
              <a:solidFill>
                <a:schemeClr val="accent1">
                  <a:alpha val="100000"/>
                </a:schemeClr>
              </a:solidFill>
              <a:latin typeface="Microsoft Yahei"/>
              <a:ea typeface="宋体" charset="0"/>
              <a:cs typeface="Microsoft Yahei"/>
            </a:endParaRPr>
          </a:p>
        </p:txBody>
      </p:sp>
      <p:sp>
        <p:nvSpPr>
          <p:cNvPr id="11" name="TextBox 11"/>
          <p:cNvSpPr txBox="true"/>
          <p:nvPr/>
        </p:nvSpPr>
        <p:spPr>
          <a:xfrm>
            <a:off x="5632223" y="856513"/>
            <a:ext cx="11239500" cy="914400"/>
          </a:xfrm>
          <a:prstGeom prst="rect">
            <a:avLst/>
          </a:prstGeom>
        </p:spPr>
        <p:txBody>
          <a:bodyPr vert="horz" wrap="square" lIns="123825" tIns="123825" rIns="57150" bIns="123825" rtlCol="0" anchor="ctr" anchorCtr="false">
            <a:noAutofit/>
          </a:bodyPr>
          <a:lstStyle/>
          <a:p>
            <a:pPr>
              <a:lnSpc>
                <a:spcPct val="140000"/>
              </a:lnSpc>
            </a:pPr>
            <a:r>
              <a:rPr lang="zh-CN" altLang="en-US" sz="3000" b="1">
                <a:solidFill>
                  <a:schemeClr val="dk2">
                    <a:alpha val="100000"/>
                  </a:schemeClr>
                </a:solidFill>
                <a:latin typeface="Microsoft Yahei"/>
                <a:ea typeface="宋体" charset="0"/>
                <a:cs typeface="Microsoft Yahei"/>
              </a:rPr>
              <a:t>什么是</a:t>
            </a:r>
            <a:r>
              <a:rPr lang="zh-CN" altLang="en-US" sz="3000" b="1">
                <a:solidFill>
                  <a:srgbClr val="FF0000">
                    <a:alpha val="100000"/>
                  </a:srgbClr>
                </a:solidFill>
                <a:latin typeface="Microsoft Yahei"/>
                <a:ea typeface="宋体" charset="0"/>
                <a:cs typeface="Microsoft Yahei"/>
              </a:rPr>
              <a:t>“翻墙”</a:t>
            </a:r>
            <a:endParaRPr lang="zh-CN" altLang="en-US" sz="3000" b="1">
              <a:solidFill>
                <a:srgbClr val="FF0000">
                  <a:alpha val="100000"/>
                </a:srgbClr>
              </a:solidFill>
              <a:latin typeface="Microsoft Yahei"/>
              <a:ea typeface="宋体" charset="0"/>
              <a:cs typeface="Microsoft Yahei"/>
            </a:endParaRPr>
          </a:p>
        </p:txBody>
      </p:sp>
      <p:pic>
        <p:nvPicPr>
          <p:cNvPr id="12" name="图片 11"/>
          <p:cNvPicPr>
            <a:picLocks noChangeAspect="true"/>
          </p:cNvPicPr>
          <p:nvPr/>
        </p:nvPicPr>
        <p:blipFill>
          <a:blip r:embed="rId2"/>
          <a:stretch>
            <a:fillRect/>
          </a:stretch>
        </p:blipFill>
        <p:spPr>
          <a:xfrm>
            <a:off x="535305" y="621030"/>
            <a:ext cx="4102735" cy="4021455"/>
          </a:xfrm>
          <a:prstGeom prst="rect">
            <a:avLst/>
          </a:prstGeom>
        </p:spPr>
      </p:pic>
      <p:sp>
        <p:nvSpPr>
          <p:cNvPr id="13" name="TextBox 11"/>
          <p:cNvSpPr txBox="true"/>
          <p:nvPr/>
        </p:nvSpPr>
        <p:spPr>
          <a:xfrm>
            <a:off x="1051560" y="4642485"/>
            <a:ext cx="11239500" cy="906145"/>
          </a:xfrm>
          <a:prstGeom prst="rect">
            <a:avLst/>
          </a:prstGeom>
        </p:spPr>
        <p:txBody>
          <a:bodyPr vert="horz" wrap="square" lIns="123825" tIns="123825" rIns="57150" bIns="123825" rtlCol="0" anchor="ctr" anchorCtr="false">
            <a:noAutofit/>
          </a:bodyPr>
          <a:p>
            <a:pPr>
              <a:lnSpc>
                <a:spcPct val="140000"/>
              </a:lnSpc>
            </a:pPr>
            <a:r>
              <a:rPr lang="zh-CN" altLang="en-US" sz="3000" b="1">
                <a:solidFill>
                  <a:schemeClr val="dk2">
                    <a:alpha val="100000"/>
                  </a:schemeClr>
                </a:solidFill>
                <a:latin typeface="Microsoft Yahei"/>
                <a:ea typeface="宋体" charset="0"/>
                <a:cs typeface="Microsoft Yahei"/>
              </a:rPr>
              <a:t>什么是“墙”</a:t>
            </a:r>
            <a:endParaRPr lang="zh-CN" altLang="en-US" sz="3000" b="1">
              <a:solidFill>
                <a:srgbClr val="FF0000">
                  <a:alpha val="100000"/>
                </a:srgbClr>
              </a:solidFill>
              <a:latin typeface="Microsoft Yahei"/>
              <a:ea typeface="宋体" charset="0"/>
              <a:cs typeface="Microsoft Yahei"/>
            </a:endParaRPr>
          </a:p>
        </p:txBody>
      </p:sp>
      <p:sp>
        <p:nvSpPr>
          <p:cNvPr id="14" name="TextBox 9"/>
          <p:cNvSpPr txBox="true"/>
          <p:nvPr/>
        </p:nvSpPr>
        <p:spPr>
          <a:xfrm>
            <a:off x="535305" y="5374005"/>
            <a:ext cx="7575550" cy="784225"/>
          </a:xfrm>
          <a:prstGeom prst="rect">
            <a:avLst/>
          </a:prstGeom>
        </p:spPr>
        <p:txBody>
          <a:bodyPr vert="horz" wrap="square" lIns="114300" tIns="57150" rIns="114300" bIns="57150" rtlCol="0" anchor="t" anchorCtr="false">
            <a:noAutofit/>
          </a:bodyPr>
          <a:p>
            <a:pPr algn="l">
              <a:lnSpc>
                <a:spcPct val="140000"/>
              </a:lnSpc>
            </a:pPr>
            <a:r>
              <a:rPr lang="en-US">
                <a:solidFill>
                  <a:schemeClr val="dk1">
                    <a:alpha val="100000"/>
                  </a:schemeClr>
                </a:solidFill>
                <a:latin typeface="Microsoft Yahei"/>
                <a:ea typeface="Microsoft Yahei"/>
                <a:cs typeface="Microsoft Yahei"/>
              </a:rPr>
              <a:t>中国国家防火墙，即防火长城，主要指中国政府用于监控和过滤互联网国际出口上内容的软硬件系统的集合。</a:t>
            </a:r>
            <a:endParaRPr lang="zh-CN" altLang="en-US">
              <a:solidFill>
                <a:schemeClr val="dk1">
                  <a:alpha val="100000"/>
                </a:schemeClr>
              </a:solidFill>
              <a:latin typeface="Microsoft Yahei"/>
              <a:ea typeface="宋体" charset="0"/>
              <a:cs typeface="Microsoft Yahe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true">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5" name="AutoShape 5"/>
          <p:cNvSpPr/>
          <p:nvPr/>
        </p:nvSpPr>
        <p:spPr>
          <a:xfrm>
            <a:off x="5267801" y="1835975"/>
            <a:ext cx="238125" cy="238125"/>
          </a:xfrm>
          <a:prstGeom prst="ellipse">
            <a:avLst/>
          </a:prstGeom>
          <a:solidFill>
            <a:schemeClr val="accent1">
              <a:alpha val="100000"/>
            </a:schemeClr>
          </a:solidFill>
        </p:spPr>
      </p:sp>
      <p:sp>
        <p:nvSpPr>
          <p:cNvPr id="6" name="TextBox 6"/>
          <p:cNvSpPr txBox="true"/>
          <p:nvPr/>
        </p:nvSpPr>
        <p:spPr>
          <a:xfrm>
            <a:off x="5562187" y="1621998"/>
            <a:ext cx="6000750" cy="666079"/>
          </a:xfrm>
          <a:prstGeom prst="rect">
            <a:avLst/>
          </a:prstGeom>
        </p:spPr>
        <p:txBody>
          <a:bodyPr vert="horz" wrap="square" lIns="123825" tIns="123825" rIns="57150" bIns="123825" rtlCol="0" anchor="b" anchorCtr="false">
            <a:noAutofit/>
          </a:bodyPr>
          <a:lstStyle/>
          <a:p>
            <a:pPr>
              <a:lnSpc>
                <a:spcPct val="120000"/>
              </a:lnSpc>
            </a:pPr>
            <a:r>
              <a:rPr lang="en-US" sz="2400" b="1">
                <a:solidFill>
                  <a:schemeClr val="accent1">
                    <a:alpha val="100000"/>
                  </a:schemeClr>
                </a:solidFill>
                <a:latin typeface="Microsoft Yahei"/>
                <a:ea typeface="Microsoft Yahei"/>
                <a:cs typeface="Microsoft Yahei"/>
              </a:rPr>
              <a:t>下载使用各类“网络加速器”“VPN”等工具</a:t>
            </a:r>
            <a:endParaRPr lang="en-US" sz="2400" b="1">
              <a:solidFill>
                <a:schemeClr val="accent1">
                  <a:alpha val="100000"/>
                </a:schemeClr>
              </a:solidFill>
              <a:latin typeface="Microsoft Yahei"/>
              <a:ea typeface="Microsoft Yahei"/>
              <a:cs typeface="Microsoft Yahei"/>
            </a:endParaRPr>
          </a:p>
        </p:txBody>
      </p:sp>
      <p:sp>
        <p:nvSpPr>
          <p:cNvPr id="7" name="TextBox 7"/>
          <p:cNvSpPr txBox="true"/>
          <p:nvPr/>
        </p:nvSpPr>
        <p:spPr>
          <a:xfrm>
            <a:off x="5267801" y="2288013"/>
            <a:ext cx="6477000" cy="914400"/>
          </a:xfrm>
          <a:prstGeom prst="rect">
            <a:avLst/>
          </a:prstGeom>
        </p:spPr>
        <p:txBody>
          <a:bodyPr vert="horz" wrap="square" lIns="0" tIns="0" rIns="0" bIns="0" rtlCol="0" anchor="t" anchorCtr="false">
            <a:noAutofit/>
          </a:bodyPr>
          <a:lstStyle/>
          <a:p>
            <a:pPr>
              <a:lnSpc>
                <a:spcPct val="140000"/>
              </a:lnSpc>
            </a:pPr>
            <a:r>
              <a:rPr lang="zh-CN" altLang="en-US">
                <a:solidFill>
                  <a:schemeClr val="dk1">
                    <a:alpha val="100000"/>
                  </a:schemeClr>
                </a:solidFill>
                <a:latin typeface="Microsoft Yahei"/>
                <a:ea typeface="宋体" charset="0"/>
                <a:cs typeface="Microsoft Yahei"/>
              </a:rPr>
              <a:t>常见的</a:t>
            </a:r>
            <a:r>
              <a:rPr lang="en-US" altLang="zh-CN">
                <a:solidFill>
                  <a:schemeClr val="dk1">
                    <a:alpha val="100000"/>
                  </a:schemeClr>
                </a:solidFill>
                <a:latin typeface="Microsoft Yahei"/>
                <a:ea typeface="宋体" charset="0"/>
                <a:cs typeface="Microsoft Yahei"/>
              </a:rPr>
              <a:t>vpn</a:t>
            </a:r>
            <a:r>
              <a:rPr lang="zh-CN" altLang="en-US">
                <a:solidFill>
                  <a:schemeClr val="dk1">
                    <a:alpha val="100000"/>
                  </a:schemeClr>
                </a:solidFill>
                <a:latin typeface="Microsoft Yahei"/>
                <a:ea typeface="宋体" charset="0"/>
                <a:cs typeface="Microsoft Yahei"/>
              </a:rPr>
              <a:t>有：小飞机、5VPN、Snap VPN、極速安全VPN、蝙蝠VPN、綠豆VPN、VPN333、快喵等等</a:t>
            </a:r>
            <a:endParaRPr lang="zh-CN" altLang="en-US">
              <a:solidFill>
                <a:schemeClr val="dk1">
                  <a:alpha val="100000"/>
                </a:schemeClr>
              </a:solidFill>
              <a:latin typeface="Microsoft Yahei"/>
              <a:ea typeface="宋体" charset="0"/>
              <a:cs typeface="Microsoft Yahei"/>
            </a:endParaRPr>
          </a:p>
        </p:txBody>
      </p:sp>
      <p:sp>
        <p:nvSpPr>
          <p:cNvPr id="8" name="TextBox 8"/>
          <p:cNvSpPr txBox="true"/>
          <p:nvPr/>
        </p:nvSpPr>
        <p:spPr>
          <a:xfrm>
            <a:off x="5562187" y="3492144"/>
            <a:ext cx="6000750" cy="697555"/>
          </a:xfrm>
          <a:prstGeom prst="rect">
            <a:avLst/>
          </a:prstGeom>
        </p:spPr>
        <p:txBody>
          <a:bodyPr vert="horz" wrap="square" lIns="123825" tIns="123825" rIns="57150" bIns="123825" rtlCol="0" anchor="b" anchorCtr="false">
            <a:noAutofit/>
          </a:bodyPr>
          <a:lstStyle/>
          <a:p>
            <a:pPr>
              <a:lnSpc>
                <a:spcPct val="120000"/>
              </a:lnSpc>
            </a:pPr>
            <a:r>
              <a:rPr lang="en-US" sz="2400" b="1">
                <a:solidFill>
                  <a:schemeClr val="accent1">
                    <a:alpha val="100000"/>
                  </a:schemeClr>
                </a:solidFill>
                <a:latin typeface="Microsoft Yahei"/>
                <a:ea typeface="Microsoft Yahei"/>
                <a:cs typeface="Microsoft Yahei"/>
              </a:rPr>
              <a:t>修改网络设置等行为</a:t>
            </a:r>
            <a:endParaRPr lang="en-US" sz="2400" b="1">
              <a:solidFill>
                <a:schemeClr val="accent1">
                  <a:alpha val="100000"/>
                </a:schemeClr>
              </a:solidFill>
              <a:latin typeface="Microsoft Yahei"/>
              <a:ea typeface="Microsoft Yahei"/>
              <a:cs typeface="Microsoft Yahei"/>
            </a:endParaRPr>
          </a:p>
        </p:txBody>
      </p:sp>
      <p:sp>
        <p:nvSpPr>
          <p:cNvPr id="9" name="TextBox 9"/>
          <p:cNvSpPr txBox="true"/>
          <p:nvPr/>
        </p:nvSpPr>
        <p:spPr>
          <a:xfrm>
            <a:off x="5267801" y="4207127"/>
            <a:ext cx="6477000" cy="914400"/>
          </a:xfrm>
          <a:prstGeom prst="rect">
            <a:avLst/>
          </a:prstGeom>
        </p:spPr>
        <p:txBody>
          <a:bodyPr vert="horz" wrap="square" lIns="0" tIns="0" rIns="0" bIns="0" rtlCol="0" anchor="t" anchorCtr="false">
            <a:noAutofit/>
          </a:bodyPr>
          <a:lstStyle/>
          <a:p>
            <a:pPr>
              <a:lnSpc>
                <a:spcPct val="140000"/>
              </a:lnSpc>
            </a:pPr>
            <a:r>
              <a:rPr lang="en-US">
                <a:solidFill>
                  <a:schemeClr val="dk1">
                    <a:alpha val="100000"/>
                  </a:schemeClr>
                </a:solidFill>
                <a:latin typeface="Microsoft Yahei"/>
                <a:ea typeface="Microsoft Yahei"/>
                <a:cs typeface="Microsoft Yahei"/>
              </a:rPr>
              <a:t>修改网络设置等行为，</a:t>
            </a:r>
            <a:r>
              <a:rPr lang="zh-CN" altLang="en-US">
                <a:solidFill>
                  <a:schemeClr val="dk1">
                    <a:alpha val="100000"/>
                  </a:schemeClr>
                </a:solidFill>
                <a:latin typeface="Microsoft Yahei"/>
                <a:ea typeface="宋体" charset="0"/>
                <a:cs typeface="Microsoft Yahei"/>
              </a:rPr>
              <a:t>一般大学生容易无意在</a:t>
            </a:r>
            <a:r>
              <a:rPr lang="en-US">
                <a:solidFill>
                  <a:schemeClr val="dk1">
                    <a:alpha val="100000"/>
                  </a:schemeClr>
                </a:solidFill>
                <a:latin typeface="Microsoft Yahei"/>
                <a:ea typeface="Microsoft Yahei"/>
                <a:cs typeface="Microsoft Yahei"/>
              </a:rPr>
              <a:t>在网游平台中登录“外服”下载安装涉不健康APP</a:t>
            </a:r>
            <a:endParaRPr lang="en-US">
              <a:solidFill>
                <a:schemeClr val="dk1">
                  <a:alpha val="100000"/>
                </a:schemeClr>
              </a:solidFill>
              <a:latin typeface="Microsoft Yahei"/>
              <a:ea typeface="Microsoft Yahei"/>
              <a:cs typeface="Microsoft Yahei"/>
            </a:endParaRPr>
          </a:p>
        </p:txBody>
      </p:sp>
      <p:sp>
        <p:nvSpPr>
          <p:cNvPr id="10" name="TextBox 10"/>
          <p:cNvSpPr txBox="true"/>
          <p:nvPr/>
        </p:nvSpPr>
        <p:spPr>
          <a:xfrm>
            <a:off x="476023" y="255803"/>
            <a:ext cx="11239500" cy="914400"/>
          </a:xfrm>
          <a:prstGeom prst="rect">
            <a:avLst/>
          </a:prstGeom>
        </p:spPr>
        <p:txBody>
          <a:bodyPr vert="horz" wrap="square" lIns="123825" tIns="123825" rIns="57150" bIns="123825" rtlCol="0" anchor="ctr" anchorCtr="false">
            <a:noAutofit/>
          </a:bodyPr>
          <a:lstStyle/>
          <a:p>
            <a:pPr>
              <a:lnSpc>
                <a:spcPct val="140000"/>
              </a:lnSpc>
            </a:pPr>
            <a:r>
              <a:rPr lang="en-US" sz="3000" b="1">
                <a:solidFill>
                  <a:schemeClr val="dk2">
                    <a:alpha val="100000"/>
                  </a:schemeClr>
                </a:solidFill>
                <a:latin typeface="Microsoft Yahei"/>
                <a:ea typeface="Microsoft Yahei"/>
                <a:cs typeface="Microsoft Yahei"/>
              </a:rPr>
              <a:t>哪些行为属于</a:t>
            </a:r>
            <a:r>
              <a:rPr lang="en-US" sz="3000" b="1">
                <a:solidFill>
                  <a:srgbClr val="FF0000">
                    <a:alpha val="100000"/>
                  </a:srgbClr>
                </a:solidFill>
                <a:latin typeface="Microsoft Yahei"/>
                <a:ea typeface="Microsoft Yahei"/>
                <a:cs typeface="Microsoft Yahei"/>
              </a:rPr>
              <a:t>“翻墙”</a:t>
            </a:r>
            <a:endParaRPr lang="en-US" sz="3000" b="1">
              <a:solidFill>
                <a:srgbClr val="FF0000">
                  <a:alpha val="100000"/>
                </a:srgbClr>
              </a:solidFill>
              <a:latin typeface="Microsoft Yahei"/>
              <a:ea typeface="Microsoft Yahei"/>
              <a:cs typeface="Microsoft Yahei"/>
            </a:endParaRPr>
          </a:p>
        </p:txBody>
      </p:sp>
      <p:sp>
        <p:nvSpPr>
          <p:cNvPr id="11" name="AutoShape 11"/>
          <p:cNvSpPr/>
          <p:nvPr/>
        </p:nvSpPr>
        <p:spPr>
          <a:xfrm>
            <a:off x="5267801" y="3721859"/>
            <a:ext cx="238125" cy="238125"/>
          </a:xfrm>
          <a:prstGeom prst="ellipse">
            <a:avLst/>
          </a:prstGeom>
          <a:solidFill>
            <a:schemeClr val="accent1">
              <a:alpha val="100000"/>
            </a:schemeClr>
          </a:solidFill>
        </p:spPr>
      </p:sp>
      <p:pic>
        <p:nvPicPr>
          <p:cNvPr id="13" name="图片 12"/>
          <p:cNvPicPr>
            <a:picLocks noChangeAspect="true"/>
          </p:cNvPicPr>
          <p:nvPr/>
        </p:nvPicPr>
        <p:blipFill>
          <a:blip r:embed="rId2"/>
          <a:stretch>
            <a:fillRect/>
          </a:stretch>
        </p:blipFill>
        <p:spPr>
          <a:xfrm>
            <a:off x="342900" y="1607185"/>
            <a:ext cx="4504055" cy="398526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true"/>
          <p:nvPr/>
        </p:nvSpPr>
        <p:spPr>
          <a:xfrm>
            <a:off x="251868" y="265328"/>
            <a:ext cx="11239500" cy="893445"/>
          </a:xfrm>
          <a:prstGeom prst="rect">
            <a:avLst/>
          </a:prstGeom>
        </p:spPr>
        <p:txBody>
          <a:bodyPr vert="horz" wrap="square" lIns="123825" tIns="123825" rIns="57150" bIns="123825" rtlCol="0" anchor="t" anchorCtr="false">
            <a:spAutoFit/>
          </a:bodyPr>
          <a:lstStyle/>
          <a:p>
            <a:pPr>
              <a:lnSpc>
                <a:spcPct val="140000"/>
              </a:lnSpc>
            </a:pPr>
            <a:r>
              <a:rPr lang="zh-CN" altLang="en-US" sz="3000" b="1">
                <a:solidFill>
                  <a:schemeClr val="dk2">
                    <a:alpha val="100000"/>
                  </a:schemeClr>
                </a:solidFill>
                <a:latin typeface="Microsoft Yahei"/>
                <a:ea typeface="宋体" charset="0"/>
                <a:cs typeface="Microsoft Yahei"/>
              </a:rPr>
              <a:t>大学生常见的境外</a:t>
            </a:r>
            <a:r>
              <a:rPr lang="en-US" altLang="zh-CN" sz="3000" b="1">
                <a:solidFill>
                  <a:schemeClr val="dk2">
                    <a:alpha val="100000"/>
                  </a:schemeClr>
                </a:solidFill>
                <a:latin typeface="Microsoft Yahei"/>
                <a:ea typeface="宋体" charset="0"/>
                <a:cs typeface="Microsoft Yahei"/>
              </a:rPr>
              <a:t>APP</a:t>
            </a:r>
            <a:endParaRPr lang="zh-CN" altLang="en-US" sz="3000" b="1">
              <a:solidFill>
                <a:schemeClr val="dk2">
                  <a:alpha val="100000"/>
                </a:schemeClr>
              </a:solidFill>
              <a:latin typeface="Microsoft Yahei"/>
              <a:ea typeface="宋体" charset="0"/>
              <a:cs typeface="Microsoft Yahei"/>
            </a:endParaRPr>
          </a:p>
        </p:txBody>
      </p:sp>
      <p:sp>
        <p:nvSpPr>
          <p:cNvPr id="11" name="TextBox 11"/>
          <p:cNvSpPr txBox="true"/>
          <p:nvPr/>
        </p:nvSpPr>
        <p:spPr>
          <a:xfrm>
            <a:off x="520058" y="3475636"/>
            <a:ext cx="3048000" cy="1245227"/>
          </a:xfrm>
          <a:prstGeom prst="rect">
            <a:avLst/>
          </a:prstGeom>
        </p:spPr>
        <p:txBody>
          <a:bodyPr vert="horz" wrap="square" lIns="66008" tIns="33052" rIns="66008" bIns="33052" rtlCol="0" anchor="t" anchorCtr="false">
            <a:noAutofit/>
          </a:bodyPr>
          <a:lstStyle/>
          <a:p>
            <a:pPr algn="ctr">
              <a:lnSpc>
                <a:spcPct val="140000"/>
              </a:lnSpc>
            </a:pPr>
            <a:endParaRPr lang="en-US" sz="1500">
              <a:solidFill>
                <a:schemeClr val="dk1">
                  <a:alpha val="100000"/>
                </a:schemeClr>
              </a:solidFill>
              <a:latin typeface="Microsoft Yahei"/>
              <a:ea typeface="Microsoft Yahei"/>
              <a:cs typeface="Microsoft Yahei"/>
            </a:endParaRPr>
          </a:p>
        </p:txBody>
      </p:sp>
      <p:pic>
        <p:nvPicPr>
          <p:cNvPr id="12" name="图片 11"/>
          <p:cNvPicPr>
            <a:picLocks noChangeAspect="true"/>
          </p:cNvPicPr>
          <p:nvPr/>
        </p:nvPicPr>
        <p:blipFill>
          <a:blip r:embed="rId1"/>
          <a:stretch>
            <a:fillRect/>
          </a:stretch>
        </p:blipFill>
        <p:spPr>
          <a:xfrm>
            <a:off x="252095" y="1158875"/>
            <a:ext cx="3315970" cy="1886585"/>
          </a:xfrm>
          <a:prstGeom prst="rect">
            <a:avLst/>
          </a:prstGeom>
        </p:spPr>
      </p:pic>
      <p:pic>
        <p:nvPicPr>
          <p:cNvPr id="13" name="图片 12"/>
          <p:cNvPicPr>
            <a:picLocks noChangeAspect="true"/>
          </p:cNvPicPr>
          <p:nvPr/>
        </p:nvPicPr>
        <p:blipFill>
          <a:blip r:embed="rId2"/>
          <a:stretch>
            <a:fillRect/>
          </a:stretch>
        </p:blipFill>
        <p:spPr>
          <a:xfrm>
            <a:off x="4115435" y="1158875"/>
            <a:ext cx="3774440" cy="1886585"/>
          </a:xfrm>
          <a:prstGeom prst="rect">
            <a:avLst/>
          </a:prstGeom>
        </p:spPr>
      </p:pic>
      <p:pic>
        <p:nvPicPr>
          <p:cNvPr id="14" name="图片 13"/>
          <p:cNvPicPr>
            <a:picLocks noChangeAspect="true"/>
          </p:cNvPicPr>
          <p:nvPr/>
        </p:nvPicPr>
        <p:blipFill>
          <a:blip r:embed="rId3"/>
          <a:stretch>
            <a:fillRect/>
          </a:stretch>
        </p:blipFill>
        <p:spPr>
          <a:xfrm>
            <a:off x="252095" y="3992880"/>
            <a:ext cx="2552065" cy="1963420"/>
          </a:xfrm>
          <a:prstGeom prst="rect">
            <a:avLst/>
          </a:prstGeom>
        </p:spPr>
      </p:pic>
      <p:pic>
        <p:nvPicPr>
          <p:cNvPr id="15" name="图片 14"/>
          <p:cNvPicPr>
            <a:picLocks noChangeAspect="true"/>
          </p:cNvPicPr>
          <p:nvPr/>
        </p:nvPicPr>
        <p:blipFill>
          <a:blip r:embed="rId4"/>
          <a:stretch>
            <a:fillRect/>
          </a:stretch>
        </p:blipFill>
        <p:spPr>
          <a:xfrm>
            <a:off x="3568065" y="3992880"/>
            <a:ext cx="1953260" cy="1963420"/>
          </a:xfrm>
          <a:prstGeom prst="rect">
            <a:avLst/>
          </a:prstGeom>
        </p:spPr>
      </p:pic>
      <p:pic>
        <p:nvPicPr>
          <p:cNvPr id="16" name="图片 15"/>
          <p:cNvPicPr>
            <a:picLocks noChangeAspect="true"/>
          </p:cNvPicPr>
          <p:nvPr/>
        </p:nvPicPr>
        <p:blipFill>
          <a:blip r:embed="rId5"/>
          <a:stretch>
            <a:fillRect/>
          </a:stretch>
        </p:blipFill>
        <p:spPr>
          <a:xfrm>
            <a:off x="6468110" y="3992880"/>
            <a:ext cx="2009140" cy="2009140"/>
          </a:xfrm>
          <a:prstGeom prst="rect">
            <a:avLst/>
          </a:prstGeom>
        </p:spPr>
      </p:pic>
      <p:pic>
        <p:nvPicPr>
          <p:cNvPr id="17" name="图片 16"/>
          <p:cNvPicPr>
            <a:picLocks noChangeAspect="true"/>
          </p:cNvPicPr>
          <p:nvPr/>
        </p:nvPicPr>
        <p:blipFill>
          <a:blip r:embed="rId6"/>
          <a:stretch>
            <a:fillRect/>
          </a:stretch>
        </p:blipFill>
        <p:spPr>
          <a:xfrm>
            <a:off x="8749665" y="1158875"/>
            <a:ext cx="2397125" cy="2397125"/>
          </a:xfrm>
          <a:prstGeom prst="rect">
            <a:avLst/>
          </a:prstGeom>
        </p:spPr>
      </p:pic>
      <p:pic>
        <p:nvPicPr>
          <p:cNvPr id="18" name="图片 17"/>
          <p:cNvPicPr>
            <a:picLocks noChangeAspect="true"/>
          </p:cNvPicPr>
          <p:nvPr/>
        </p:nvPicPr>
        <p:blipFill>
          <a:blip r:embed="rId7"/>
          <a:stretch>
            <a:fillRect/>
          </a:stretch>
        </p:blipFill>
        <p:spPr>
          <a:xfrm>
            <a:off x="8525510" y="3992880"/>
            <a:ext cx="2966085" cy="196342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true"/>
          </p:cNvPicPr>
          <p:nvPr/>
        </p:nvPicPr>
        <p:blipFill>
          <a:blip r:embed="rId1"/>
          <a:srcRect t="14875" b="14875"/>
          <a:stretch>
            <a:fillRect/>
          </a:stretch>
        </p:blipFill>
        <p:spPr>
          <a:xfrm>
            <a:off x="685732" y="4432100"/>
            <a:ext cx="2667000" cy="1962150"/>
          </a:xfrm>
          <a:prstGeom prst="rect">
            <a:avLst/>
          </a:prstGeom>
        </p:spPr>
      </p:pic>
      <p:sp>
        <p:nvSpPr>
          <p:cNvPr id="6" name="TextBox 6"/>
          <p:cNvSpPr txBox="true"/>
          <p:nvPr/>
        </p:nvSpPr>
        <p:spPr>
          <a:xfrm>
            <a:off x="476023" y="265328"/>
            <a:ext cx="11239500" cy="914400"/>
          </a:xfrm>
          <a:prstGeom prst="rect">
            <a:avLst/>
          </a:prstGeom>
        </p:spPr>
        <p:txBody>
          <a:bodyPr vert="horz" wrap="square" lIns="123825" tIns="123825" rIns="57150" bIns="123825" rtlCol="0" anchor="ctr" anchorCtr="false">
            <a:noAutofit/>
          </a:bodyPr>
          <a:lstStyle/>
          <a:p>
            <a:pPr>
              <a:lnSpc>
                <a:spcPct val="140000"/>
              </a:lnSpc>
            </a:pPr>
            <a:r>
              <a:rPr lang="en-US" sz="3000" b="1">
                <a:solidFill>
                  <a:srgbClr val="FF0000">
                    <a:alpha val="100000"/>
                  </a:srgbClr>
                </a:solidFill>
                <a:latin typeface="Microsoft Yahei"/>
                <a:ea typeface="Microsoft Yahei"/>
                <a:cs typeface="Microsoft Yahei"/>
              </a:rPr>
              <a:t>“翻墙”</a:t>
            </a:r>
            <a:r>
              <a:rPr lang="en-US" sz="3000" b="1">
                <a:solidFill>
                  <a:schemeClr val="dk2">
                    <a:alpha val="100000"/>
                  </a:schemeClr>
                </a:solidFill>
                <a:latin typeface="Microsoft Yahei"/>
                <a:ea typeface="Microsoft Yahei"/>
                <a:cs typeface="Microsoft Yahei"/>
              </a:rPr>
              <a:t>上网的危害</a:t>
            </a:r>
            <a:endParaRPr lang="en-US" sz="3000" b="1">
              <a:solidFill>
                <a:schemeClr val="dk2">
                  <a:alpha val="100000"/>
                </a:schemeClr>
              </a:solidFill>
              <a:latin typeface="Microsoft Yahei"/>
              <a:ea typeface="Microsoft Yahei"/>
              <a:cs typeface="Microsoft Yahei"/>
            </a:endParaRPr>
          </a:p>
        </p:txBody>
      </p:sp>
      <p:sp>
        <p:nvSpPr>
          <p:cNvPr id="7" name="TextBox 7"/>
          <p:cNvSpPr txBox="true"/>
          <p:nvPr/>
        </p:nvSpPr>
        <p:spPr>
          <a:xfrm>
            <a:off x="3700233" y="1971918"/>
            <a:ext cx="2426717" cy="490334"/>
          </a:xfrm>
          <a:prstGeom prst="rect">
            <a:avLst/>
          </a:prstGeom>
        </p:spPr>
        <p:txBody>
          <a:bodyPr vert="horz" wrap="square" lIns="66008" tIns="33052" rIns="66008" bIns="33052" rtlCol="0" anchor="ctr" anchorCtr="false">
            <a:noAutofit/>
          </a:bodyPr>
          <a:lstStyle/>
          <a:p>
            <a:pPr algn="l">
              <a:lnSpc>
                <a:spcPct val="120000"/>
              </a:lnSpc>
            </a:pPr>
            <a:r>
              <a:rPr lang="en-US" sz="2000" b="1">
                <a:solidFill>
                  <a:schemeClr val="accent1">
                    <a:alpha val="100000"/>
                  </a:schemeClr>
                </a:solidFill>
                <a:latin typeface="Microsoft Yahei"/>
                <a:ea typeface="Microsoft Yahei"/>
                <a:cs typeface="Microsoft Yahei"/>
                <a:sym typeface="+mn-ea"/>
              </a:rPr>
              <a:t>政治陷阱</a:t>
            </a:r>
            <a:endParaRPr lang="en-US" sz="2000" b="1">
              <a:solidFill>
                <a:schemeClr val="accent1">
                  <a:alpha val="100000"/>
                </a:schemeClr>
              </a:solidFill>
              <a:latin typeface="Microsoft Yahei"/>
              <a:ea typeface="Microsoft Yahei"/>
              <a:cs typeface="Microsoft Yahei"/>
            </a:endParaRPr>
          </a:p>
        </p:txBody>
      </p:sp>
      <p:sp>
        <p:nvSpPr>
          <p:cNvPr id="8" name="TextBox 8"/>
          <p:cNvSpPr txBox="true"/>
          <p:nvPr/>
        </p:nvSpPr>
        <p:spPr>
          <a:xfrm>
            <a:off x="3625938" y="2536043"/>
            <a:ext cx="2267763" cy="1197322"/>
          </a:xfrm>
          <a:prstGeom prst="rect">
            <a:avLst/>
          </a:prstGeom>
        </p:spPr>
        <p:txBody>
          <a:bodyPr vert="horz" wrap="square" lIns="66008" tIns="33052" rIns="66008" bIns="33052" rtlCol="0" anchor="ctr" anchorCtr="false">
            <a:noAutofit/>
          </a:bodyPr>
          <a:lstStyle/>
          <a:p>
            <a:pPr algn="l">
              <a:lnSpc>
                <a:spcPct val="140000"/>
              </a:lnSpc>
            </a:pPr>
            <a:r>
              <a:rPr lang="en-US" sz="1500">
                <a:solidFill>
                  <a:schemeClr val="dk1">
                    <a:alpha val="100000"/>
                  </a:schemeClr>
                </a:solidFill>
                <a:latin typeface="Microsoft Yahei"/>
                <a:ea typeface="Microsoft Yahei"/>
                <a:cs typeface="Microsoft Yahei"/>
              </a:rPr>
              <a:t>受反动思想渗透蛊惑，坠入“政治陷阱”；被敌对势力拉拢策反，误入“勾联陷阱”</a:t>
            </a:r>
            <a:r>
              <a:rPr lang="zh-CN" altLang="en-US" sz="1500">
                <a:solidFill>
                  <a:schemeClr val="dk1">
                    <a:alpha val="100000"/>
                  </a:schemeClr>
                </a:solidFill>
                <a:latin typeface="Microsoft Yahei"/>
                <a:ea typeface="宋体" charset="0"/>
                <a:cs typeface="Microsoft Yahei"/>
              </a:rPr>
              <a:t>。</a:t>
            </a:r>
            <a:endParaRPr lang="zh-CN" altLang="en-US" sz="1500">
              <a:solidFill>
                <a:schemeClr val="dk1">
                  <a:alpha val="100000"/>
                </a:schemeClr>
              </a:solidFill>
              <a:latin typeface="Microsoft Yahei"/>
              <a:ea typeface="宋体" charset="0"/>
              <a:cs typeface="Microsoft Yahei"/>
            </a:endParaRPr>
          </a:p>
        </p:txBody>
      </p:sp>
      <p:sp>
        <p:nvSpPr>
          <p:cNvPr id="11" name="TextBox 11"/>
          <p:cNvSpPr txBox="true"/>
          <p:nvPr/>
        </p:nvSpPr>
        <p:spPr>
          <a:xfrm>
            <a:off x="3546529" y="4783754"/>
            <a:ext cx="2426717" cy="490334"/>
          </a:xfrm>
          <a:prstGeom prst="rect">
            <a:avLst/>
          </a:prstGeom>
        </p:spPr>
        <p:txBody>
          <a:bodyPr vert="horz" wrap="square" lIns="66008" tIns="33052" rIns="66008" bIns="33052" rtlCol="0" anchor="ctr" anchorCtr="false">
            <a:noAutofit/>
          </a:bodyPr>
          <a:lstStyle/>
          <a:p>
            <a:pPr algn="l">
              <a:lnSpc>
                <a:spcPct val="120000"/>
              </a:lnSpc>
            </a:pPr>
            <a:r>
              <a:rPr lang="zh-CN" altLang="en-US" sz="2000" b="1">
                <a:solidFill>
                  <a:schemeClr val="accent1">
                    <a:alpha val="100000"/>
                  </a:schemeClr>
                </a:solidFill>
                <a:latin typeface="Microsoft Yahei"/>
                <a:ea typeface="宋体" charset="0"/>
                <a:cs typeface="Microsoft Yahei"/>
              </a:rPr>
              <a:t>陷入财产陷阱</a:t>
            </a:r>
            <a:endParaRPr lang="zh-CN" altLang="en-US" sz="2000" b="1">
              <a:solidFill>
                <a:schemeClr val="accent1">
                  <a:alpha val="100000"/>
                </a:schemeClr>
              </a:solidFill>
              <a:latin typeface="Microsoft Yahei"/>
              <a:ea typeface="宋体" charset="0"/>
              <a:cs typeface="Microsoft Yahei"/>
            </a:endParaRPr>
          </a:p>
        </p:txBody>
      </p:sp>
      <p:sp>
        <p:nvSpPr>
          <p:cNvPr id="12" name="TextBox 12"/>
          <p:cNvSpPr txBox="true"/>
          <p:nvPr/>
        </p:nvSpPr>
        <p:spPr>
          <a:xfrm>
            <a:off x="3546529" y="5273763"/>
            <a:ext cx="2267763" cy="1197322"/>
          </a:xfrm>
          <a:prstGeom prst="rect">
            <a:avLst/>
          </a:prstGeom>
        </p:spPr>
        <p:txBody>
          <a:bodyPr vert="horz" wrap="square" lIns="66008" tIns="33052" rIns="66008" bIns="33052" rtlCol="0" anchor="ctr" anchorCtr="false">
            <a:noAutofit/>
          </a:bodyPr>
          <a:lstStyle/>
          <a:p>
            <a:pPr algn="l">
              <a:lnSpc>
                <a:spcPct val="140000"/>
              </a:lnSpc>
            </a:pPr>
            <a:r>
              <a:rPr lang="zh-CN" altLang="en-US" sz="1500">
                <a:solidFill>
                  <a:schemeClr val="dk1">
                    <a:alpha val="100000"/>
                  </a:schemeClr>
                </a:solidFill>
                <a:latin typeface="Microsoft Yahei"/>
                <a:ea typeface="宋体" charset="0"/>
                <a:cs typeface="Microsoft Yahei"/>
                <a:sym typeface="+mn-ea"/>
              </a:rPr>
              <a:t>境外“外围赌球”，试玩网赌，</a:t>
            </a:r>
            <a:r>
              <a:rPr lang="en-US" sz="1500">
                <a:solidFill>
                  <a:schemeClr val="dk1">
                    <a:alpha val="100000"/>
                  </a:schemeClr>
                </a:solidFill>
                <a:latin typeface="Microsoft Yahei"/>
                <a:ea typeface="Microsoft Yahei"/>
                <a:cs typeface="Microsoft Yahei"/>
                <a:sym typeface="+mn-ea"/>
              </a:rPr>
              <a:t>参与网赌网贷，陷入“违法陷阱”。</a:t>
            </a:r>
            <a:endParaRPr lang="en-US" sz="1500">
              <a:solidFill>
                <a:schemeClr val="dk1">
                  <a:alpha val="100000"/>
                </a:schemeClr>
              </a:solidFill>
              <a:latin typeface="Microsoft Yahei"/>
              <a:ea typeface="Microsoft Yahei"/>
              <a:cs typeface="Microsoft Yahei"/>
            </a:endParaRPr>
          </a:p>
          <a:p>
            <a:pPr algn="l">
              <a:lnSpc>
                <a:spcPct val="140000"/>
              </a:lnSpc>
            </a:pPr>
            <a:endParaRPr lang="en-US" sz="1500">
              <a:solidFill>
                <a:schemeClr val="dk1">
                  <a:alpha val="100000"/>
                </a:schemeClr>
              </a:solidFill>
              <a:latin typeface="Microsoft Yahei"/>
              <a:ea typeface="Microsoft Yahei"/>
              <a:cs typeface="Microsoft Yahei"/>
            </a:endParaRPr>
          </a:p>
        </p:txBody>
      </p:sp>
      <p:sp>
        <p:nvSpPr>
          <p:cNvPr id="13" name="TextBox 13"/>
          <p:cNvSpPr txBox="true"/>
          <p:nvPr/>
        </p:nvSpPr>
        <p:spPr>
          <a:xfrm>
            <a:off x="7484745" y="3879850"/>
            <a:ext cx="2443480" cy="481330"/>
          </a:xfrm>
          <a:prstGeom prst="rect">
            <a:avLst/>
          </a:prstGeom>
        </p:spPr>
        <p:txBody>
          <a:bodyPr vert="horz" wrap="square" lIns="66008" tIns="33052" rIns="66008" bIns="33052" rtlCol="0" anchor="ctr" anchorCtr="false">
            <a:noAutofit/>
          </a:bodyPr>
          <a:lstStyle/>
          <a:p>
            <a:pPr algn="l">
              <a:lnSpc>
                <a:spcPct val="120000"/>
              </a:lnSpc>
            </a:pPr>
            <a:r>
              <a:rPr lang="zh-CN" altLang="en-US" sz="2000" b="1">
                <a:solidFill>
                  <a:schemeClr val="accent1">
                    <a:alpha val="100000"/>
                  </a:schemeClr>
                </a:solidFill>
                <a:latin typeface="Microsoft Yahei"/>
                <a:ea typeface="宋体" charset="0"/>
                <a:cs typeface="Microsoft Yahei"/>
              </a:rPr>
              <a:t>是违法犯罪行为</a:t>
            </a:r>
            <a:endParaRPr lang="zh-CN" altLang="en-US" sz="2000" b="1">
              <a:solidFill>
                <a:schemeClr val="accent1">
                  <a:alpha val="100000"/>
                </a:schemeClr>
              </a:solidFill>
              <a:latin typeface="Microsoft Yahei"/>
              <a:ea typeface="宋体" charset="0"/>
              <a:cs typeface="Microsoft Yahei"/>
            </a:endParaRPr>
          </a:p>
        </p:txBody>
      </p:sp>
      <p:sp>
        <p:nvSpPr>
          <p:cNvPr id="14" name="TextBox 14"/>
          <p:cNvSpPr txBox="true"/>
          <p:nvPr/>
        </p:nvSpPr>
        <p:spPr>
          <a:xfrm>
            <a:off x="6474460" y="4671695"/>
            <a:ext cx="5022215" cy="1340485"/>
          </a:xfrm>
          <a:prstGeom prst="rect">
            <a:avLst/>
          </a:prstGeom>
        </p:spPr>
        <p:txBody>
          <a:bodyPr vert="horz" wrap="square" lIns="66008" tIns="33052" rIns="66008" bIns="33052" rtlCol="0" anchor="ctr" anchorCtr="false">
            <a:noAutofit/>
          </a:bodyPr>
          <a:lstStyle/>
          <a:p>
            <a:pPr algn="l">
              <a:lnSpc>
                <a:spcPct val="140000"/>
              </a:lnSpc>
            </a:pPr>
            <a:r>
              <a:rPr lang="en-US" sz="1500">
                <a:solidFill>
                  <a:schemeClr val="dk1">
                    <a:alpha val="100000"/>
                  </a:schemeClr>
                </a:solidFill>
                <a:latin typeface="Microsoft Yahei"/>
                <a:ea typeface="Microsoft Yahei"/>
                <a:cs typeface="Microsoft Yahei"/>
              </a:rPr>
              <a:t>《计算机信息网络国际互联网管理暂行规定》第六条规定：“任何单位和个人不得自行建立或擅自使用其他信道进行国际联网。”《中国共产党纪律处分条例》和军队有关条令条例也对处理“翻墙”行为有明确规定。无论“翻墙”是有意还是无意，只要实施了“翻墙”行为，都违反了国家和军队法规，将受到严肃处理。</a:t>
            </a:r>
            <a:endParaRPr lang="en-US" sz="1500">
              <a:solidFill>
                <a:schemeClr val="dk1">
                  <a:alpha val="100000"/>
                </a:schemeClr>
              </a:solidFill>
              <a:latin typeface="Microsoft Yahei"/>
              <a:ea typeface="Microsoft Yahei"/>
              <a:cs typeface="Microsoft Yahei"/>
            </a:endParaRPr>
          </a:p>
        </p:txBody>
      </p:sp>
      <p:pic>
        <p:nvPicPr>
          <p:cNvPr id="15" name="图片 14"/>
          <p:cNvPicPr>
            <a:picLocks noChangeAspect="true"/>
          </p:cNvPicPr>
          <p:nvPr/>
        </p:nvPicPr>
        <p:blipFill>
          <a:blip r:embed="rId2"/>
          <a:stretch>
            <a:fillRect/>
          </a:stretch>
        </p:blipFill>
        <p:spPr>
          <a:xfrm>
            <a:off x="685800" y="1686560"/>
            <a:ext cx="2667635" cy="1972310"/>
          </a:xfrm>
          <a:prstGeom prst="rect">
            <a:avLst/>
          </a:prstGeom>
        </p:spPr>
      </p:pic>
      <p:pic>
        <p:nvPicPr>
          <p:cNvPr id="16" name="图片 15"/>
          <p:cNvPicPr>
            <a:picLocks noChangeAspect="true"/>
          </p:cNvPicPr>
          <p:nvPr/>
        </p:nvPicPr>
        <p:blipFill>
          <a:blip r:embed="rId3"/>
          <a:stretch>
            <a:fillRect/>
          </a:stretch>
        </p:blipFill>
        <p:spPr>
          <a:xfrm>
            <a:off x="6474460" y="518160"/>
            <a:ext cx="4464050" cy="311721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true">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true"/>
          <p:nvPr/>
        </p:nvSpPr>
        <p:spPr>
          <a:xfrm>
            <a:off x="5070021" y="1411090"/>
            <a:ext cx="2051957" cy="1842306"/>
          </a:xfrm>
          <a:prstGeom prst="rect">
            <a:avLst/>
          </a:prstGeom>
        </p:spPr>
        <p:txBody>
          <a:bodyPr vert="horz" wrap="square" lIns="114300" tIns="57150" rIns="114300" bIns="57150" rtlCol="0" anchor="ctr" anchorCtr="false">
            <a:normAutofit/>
          </a:bodyPr>
          <a:lstStyle/>
          <a:p>
            <a:pPr algn="ctr">
              <a:lnSpc>
                <a:spcPct val="120000"/>
              </a:lnSpc>
            </a:pPr>
            <a:r>
              <a:rPr lang="en-US" sz="8000" b="1">
                <a:solidFill>
                  <a:srgbClr val="B3CEFF">
                    <a:alpha val="100000"/>
                  </a:srgbClr>
                </a:solidFill>
                <a:highlight>
                  <a:srgbClr val="000000">
                    <a:alpha val="0"/>
                  </a:srgbClr>
                </a:highlight>
                <a:latin typeface="Microsoft Yahei"/>
                <a:ea typeface="Microsoft Yahei"/>
                <a:cs typeface="Microsoft Yahei"/>
              </a:rPr>
              <a:t>06</a:t>
            </a:r>
            <a:endParaRPr lang="en-US" sz="8000" b="1">
              <a:solidFill>
                <a:srgbClr val="B3CEFF">
                  <a:alpha val="100000"/>
                </a:srgbClr>
              </a:solidFill>
              <a:highlight>
                <a:srgbClr val="000000">
                  <a:alpha val="0"/>
                </a:srgbClr>
              </a:highlight>
              <a:latin typeface="Microsoft Yahei"/>
              <a:ea typeface="Microsoft Yahei"/>
              <a:cs typeface="Microsoft Yahei"/>
            </a:endParaRPr>
          </a:p>
        </p:txBody>
      </p:sp>
      <p:sp>
        <p:nvSpPr>
          <p:cNvPr id="3" name="TextBox 3"/>
          <p:cNvSpPr txBox="true"/>
          <p:nvPr/>
        </p:nvSpPr>
        <p:spPr>
          <a:xfrm>
            <a:off x="853596" y="3253396"/>
            <a:ext cx="10484808" cy="1798058"/>
          </a:xfrm>
          <a:prstGeom prst="rect">
            <a:avLst/>
          </a:prstGeom>
        </p:spPr>
        <p:txBody>
          <a:bodyPr vert="horz" wrap="square" lIns="114300" tIns="57150" rIns="114300" bIns="57150" rtlCol="0" anchor="t" anchorCtr="false">
            <a:noAutofit/>
          </a:bodyPr>
          <a:lstStyle/>
          <a:p>
            <a:pPr algn="ctr">
              <a:lnSpc>
                <a:spcPct val="120000"/>
              </a:lnSpc>
            </a:pPr>
            <a:r>
              <a:rPr lang="zh-CN" altLang="en-US" sz="4500" b="1">
                <a:solidFill>
                  <a:srgbClr val="FFFFFF">
                    <a:alpha val="100000"/>
                  </a:srgbClr>
                </a:solidFill>
                <a:latin typeface="Microsoft Yahei"/>
                <a:ea typeface="宋体" charset="0"/>
                <a:cs typeface="Microsoft Yahei"/>
              </a:rPr>
              <a:t>校内学生及平台</a:t>
            </a:r>
            <a:r>
              <a:rPr lang="en-US" sz="4500" b="1">
                <a:solidFill>
                  <a:srgbClr val="FFFFFF">
                    <a:alpha val="100000"/>
                  </a:srgbClr>
                </a:solidFill>
                <a:latin typeface="Microsoft Yahei"/>
                <a:ea typeface="Microsoft Yahei"/>
                <a:cs typeface="Microsoft Yahei"/>
              </a:rPr>
              <a:t>参与</a:t>
            </a:r>
            <a:r>
              <a:rPr lang="zh-CN" altLang="en-US" sz="4500" b="1">
                <a:solidFill>
                  <a:srgbClr val="FFFFFF">
                    <a:alpha val="100000"/>
                  </a:srgbClr>
                </a:solidFill>
                <a:latin typeface="Microsoft Yahei"/>
                <a:ea typeface="宋体" charset="0"/>
                <a:cs typeface="Microsoft Yahei"/>
              </a:rPr>
              <a:t>预防、处理</a:t>
            </a:r>
            <a:r>
              <a:rPr lang="en-US" sz="4500" b="1">
                <a:solidFill>
                  <a:srgbClr val="FFFFFF">
                    <a:alpha val="100000"/>
                  </a:srgbClr>
                </a:solidFill>
                <a:latin typeface="Microsoft Yahei"/>
                <a:ea typeface="Microsoft Yahei"/>
                <a:cs typeface="Microsoft Yahei"/>
              </a:rPr>
              <a:t>政治不当有害言论</a:t>
            </a:r>
            <a:endParaRPr lang="en-US" sz="4500" b="1">
              <a:solidFill>
                <a:srgbClr val="FFFFFF">
                  <a:alpha val="100000"/>
                </a:srgbClr>
              </a:solidFill>
              <a:latin typeface="Microsoft Yahei"/>
              <a:ea typeface="Microsoft Yahei"/>
              <a:cs typeface="Microsoft Yahe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true">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true"/>
          </p:cNvPicPr>
          <p:nvPr/>
        </p:nvPicPr>
        <p:blipFill>
          <a:blip r:embed="rId2"/>
          <a:srcRect t="12578" b="12578"/>
          <a:stretch>
            <a:fillRect/>
          </a:stretch>
        </p:blipFill>
        <p:spPr>
          <a:xfrm>
            <a:off x="623312" y="1743101"/>
            <a:ext cx="3394942" cy="1865457"/>
          </a:xfrm>
          <a:prstGeom prst="rect">
            <a:avLst/>
          </a:prstGeom>
        </p:spPr>
      </p:pic>
      <p:sp>
        <p:nvSpPr>
          <p:cNvPr id="3" name="AutoShape 3"/>
          <p:cNvSpPr/>
          <p:nvPr/>
        </p:nvSpPr>
        <p:spPr>
          <a:xfrm>
            <a:off x="623312" y="3209213"/>
            <a:ext cx="3394942" cy="2857500"/>
          </a:xfrm>
          <a:prstGeom prst="roundRect">
            <a:avLst>
              <a:gd name="adj" fmla="val 7195"/>
            </a:avLst>
          </a:prstGeom>
          <a:solidFill>
            <a:srgbClr val="FFFFFF">
              <a:alpha val="100000"/>
            </a:srgbClr>
          </a:solidFill>
          <a:effectLst>
            <a:outerShdw blurRad="342900">
              <a:srgbClr val="000000">
                <a:alpha val="5000"/>
              </a:srgbClr>
            </a:outerShdw>
          </a:effectLst>
        </p:spPr>
      </p:sp>
      <p:pic>
        <p:nvPicPr>
          <p:cNvPr id="4" name="Picture 4"/>
          <p:cNvPicPr>
            <a:picLocks noChangeAspect="true"/>
          </p:cNvPicPr>
          <p:nvPr/>
        </p:nvPicPr>
        <p:blipFill>
          <a:blip r:embed="rId3"/>
          <a:srcRect t="15223" b="15223"/>
          <a:stretch>
            <a:fillRect/>
          </a:stretch>
        </p:blipFill>
        <p:spPr>
          <a:xfrm>
            <a:off x="8189230" y="1775853"/>
            <a:ext cx="3394942" cy="1865457"/>
          </a:xfrm>
          <a:prstGeom prst="rect">
            <a:avLst/>
          </a:prstGeom>
        </p:spPr>
      </p:pic>
      <p:sp>
        <p:nvSpPr>
          <p:cNvPr id="5" name="AutoShape 5"/>
          <p:cNvSpPr/>
          <p:nvPr/>
        </p:nvSpPr>
        <p:spPr>
          <a:xfrm>
            <a:off x="8189230" y="3209213"/>
            <a:ext cx="3394942" cy="2857500"/>
          </a:xfrm>
          <a:prstGeom prst="roundRect">
            <a:avLst>
              <a:gd name="adj" fmla="val 7195"/>
            </a:avLst>
          </a:prstGeom>
          <a:solidFill>
            <a:srgbClr val="FFFFFF">
              <a:alpha val="100000"/>
            </a:srgbClr>
          </a:solidFill>
          <a:effectLst>
            <a:outerShdw blurRad="342900">
              <a:srgbClr val="000000">
                <a:alpha val="5000"/>
              </a:srgbClr>
            </a:outerShdw>
          </a:effectLst>
        </p:spPr>
      </p:sp>
      <p:sp>
        <p:nvSpPr>
          <p:cNvPr id="6" name="TextBox 6"/>
          <p:cNvSpPr txBox="true"/>
          <p:nvPr/>
        </p:nvSpPr>
        <p:spPr>
          <a:xfrm>
            <a:off x="476023" y="265328"/>
            <a:ext cx="11239500" cy="893445"/>
          </a:xfrm>
          <a:prstGeom prst="rect">
            <a:avLst/>
          </a:prstGeom>
        </p:spPr>
        <p:txBody>
          <a:bodyPr vert="horz" wrap="square" lIns="123825" tIns="123825" rIns="57150" bIns="123825" rtlCol="0" anchor="t" anchorCtr="false">
            <a:spAutoFit/>
          </a:bodyPr>
          <a:lstStyle/>
          <a:p>
            <a:pPr>
              <a:lnSpc>
                <a:spcPct val="140000"/>
              </a:lnSpc>
            </a:pPr>
            <a:r>
              <a:rPr lang="zh-CN" altLang="en-US" sz="3000" b="1">
                <a:solidFill>
                  <a:schemeClr val="dk2">
                    <a:alpha val="100000"/>
                  </a:schemeClr>
                </a:solidFill>
                <a:latin typeface="Microsoft Yahei"/>
                <a:ea typeface="宋体" charset="0"/>
                <a:cs typeface="Microsoft Yahei"/>
              </a:rPr>
              <a:t>校内网络</a:t>
            </a:r>
            <a:r>
              <a:rPr lang="en-US" sz="3000" b="1">
                <a:solidFill>
                  <a:schemeClr val="dk2">
                    <a:alpha val="100000"/>
                  </a:schemeClr>
                </a:solidFill>
                <a:latin typeface="Microsoft Yahei"/>
                <a:ea typeface="Microsoft Yahei"/>
                <a:cs typeface="Microsoft Yahei"/>
              </a:rPr>
              <a:t>平台的自律与管理</a:t>
            </a:r>
            <a:endParaRPr lang="en-US" sz="3000" b="1">
              <a:solidFill>
                <a:schemeClr val="dk2">
                  <a:alpha val="100000"/>
                </a:schemeClr>
              </a:solidFill>
              <a:latin typeface="Microsoft Yahei"/>
              <a:ea typeface="Microsoft Yahei"/>
              <a:cs typeface="Microsoft Yahei"/>
            </a:endParaRPr>
          </a:p>
        </p:txBody>
      </p:sp>
      <p:sp>
        <p:nvSpPr>
          <p:cNvPr id="7" name="TextBox 7"/>
          <p:cNvSpPr txBox="true"/>
          <p:nvPr/>
        </p:nvSpPr>
        <p:spPr>
          <a:xfrm>
            <a:off x="729057" y="3453550"/>
            <a:ext cx="3183452" cy="559238"/>
          </a:xfrm>
          <a:prstGeom prst="rect">
            <a:avLst/>
          </a:prstGeom>
        </p:spPr>
        <p:txBody>
          <a:bodyPr vert="horz" wrap="square" lIns="66008" tIns="33052" rIns="66008" bIns="33052" rtlCol="0" anchor="ctr" anchorCtr="false">
            <a:noAutofit/>
          </a:bodyPr>
          <a:lstStyle/>
          <a:p>
            <a:pPr algn="ctr">
              <a:lnSpc>
                <a:spcPct val="150000"/>
              </a:lnSpc>
            </a:pPr>
            <a:r>
              <a:rPr lang="en-US" sz="2400" b="1">
                <a:solidFill>
                  <a:srgbClr val="000000">
                    <a:alpha val="100000"/>
                  </a:srgbClr>
                </a:solidFill>
                <a:latin typeface="Microsoft Yahei"/>
                <a:ea typeface="Microsoft Yahei"/>
                <a:cs typeface="Microsoft Yahei"/>
              </a:rPr>
              <a:t>建立审核机制</a:t>
            </a:r>
            <a:endParaRPr lang="en-US" sz="2400" b="1">
              <a:solidFill>
                <a:srgbClr val="000000">
                  <a:alpha val="100000"/>
                </a:srgbClr>
              </a:solidFill>
              <a:latin typeface="Microsoft Yahei"/>
              <a:ea typeface="Microsoft Yahei"/>
              <a:cs typeface="Microsoft Yahei"/>
            </a:endParaRPr>
          </a:p>
        </p:txBody>
      </p:sp>
      <p:sp>
        <p:nvSpPr>
          <p:cNvPr id="8" name="TextBox 8"/>
          <p:cNvSpPr txBox="true"/>
          <p:nvPr/>
        </p:nvSpPr>
        <p:spPr>
          <a:xfrm>
            <a:off x="811743" y="4164695"/>
            <a:ext cx="3018080" cy="1613061"/>
          </a:xfrm>
          <a:prstGeom prst="rect">
            <a:avLst/>
          </a:prstGeom>
        </p:spPr>
        <p:txBody>
          <a:bodyPr vert="horz" wrap="square" lIns="66008" tIns="33052" rIns="66008" bIns="33052" rtlCol="0" anchor="t" anchorCtr="false">
            <a:normAutofit/>
          </a:bodyPr>
          <a:lstStyle/>
          <a:p>
            <a:pPr algn="l">
              <a:lnSpc>
                <a:spcPct val="150000"/>
              </a:lnSpc>
            </a:pPr>
            <a:r>
              <a:rPr lang="zh-CN" altLang="en-US" sz="1500">
                <a:solidFill>
                  <a:srgbClr val="000000">
                    <a:alpha val="69804"/>
                    <a:alpha val="70000"/>
                  </a:srgbClr>
                </a:solidFill>
                <a:latin typeface="Microsoft Yahei"/>
                <a:ea typeface="宋体" charset="0"/>
                <a:cs typeface="Microsoft Yahei"/>
              </a:rPr>
              <a:t>校内</a:t>
            </a:r>
            <a:r>
              <a:rPr lang="en-US" sz="1500">
                <a:solidFill>
                  <a:srgbClr val="000000">
                    <a:alpha val="69804"/>
                    <a:alpha val="70000"/>
                  </a:srgbClr>
                </a:solidFill>
                <a:latin typeface="Microsoft Yahei"/>
                <a:ea typeface="Microsoft Yahei"/>
                <a:cs typeface="Microsoft Yahei"/>
              </a:rPr>
              <a:t>网络平台应建立完善的审核机制，对用户发布的言论进行严格把关，防止政治不当有害言论的传播。</a:t>
            </a:r>
            <a:endParaRPr lang="en-US" sz="1500">
              <a:solidFill>
                <a:srgbClr val="000000">
                  <a:alpha val="69804"/>
                  <a:alpha val="70000"/>
                </a:srgbClr>
              </a:solidFill>
              <a:latin typeface="Microsoft Yahei"/>
              <a:ea typeface="Microsoft Yahei"/>
              <a:cs typeface="Microsoft Yahei"/>
            </a:endParaRPr>
          </a:p>
        </p:txBody>
      </p:sp>
      <p:pic>
        <p:nvPicPr>
          <p:cNvPr id="9" name="Picture 9"/>
          <p:cNvPicPr>
            <a:picLocks noChangeAspect="true"/>
          </p:cNvPicPr>
          <p:nvPr/>
        </p:nvPicPr>
        <p:blipFill>
          <a:blip r:embed="rId4"/>
          <a:srcRect t="18809" b="18809"/>
          <a:stretch>
            <a:fillRect/>
          </a:stretch>
        </p:blipFill>
        <p:spPr>
          <a:xfrm>
            <a:off x="4405937" y="1779196"/>
            <a:ext cx="3394942" cy="1865457"/>
          </a:xfrm>
          <a:prstGeom prst="rect">
            <a:avLst/>
          </a:prstGeom>
        </p:spPr>
      </p:pic>
      <p:sp>
        <p:nvSpPr>
          <p:cNvPr id="10" name="AutoShape 10"/>
          <p:cNvSpPr/>
          <p:nvPr/>
        </p:nvSpPr>
        <p:spPr>
          <a:xfrm>
            <a:off x="4405937" y="3209213"/>
            <a:ext cx="3394942" cy="2857500"/>
          </a:xfrm>
          <a:prstGeom prst="roundRect">
            <a:avLst>
              <a:gd name="adj" fmla="val 7195"/>
            </a:avLst>
          </a:prstGeom>
          <a:solidFill>
            <a:srgbClr val="FFFFFF">
              <a:alpha val="100000"/>
            </a:srgbClr>
          </a:solidFill>
          <a:effectLst>
            <a:outerShdw blurRad="342900">
              <a:srgbClr val="000000">
                <a:alpha val="5000"/>
              </a:srgbClr>
            </a:outerShdw>
          </a:effectLst>
        </p:spPr>
      </p:sp>
      <p:sp>
        <p:nvSpPr>
          <p:cNvPr id="11" name="TextBox 11"/>
          <p:cNvSpPr txBox="true"/>
          <p:nvPr/>
        </p:nvSpPr>
        <p:spPr>
          <a:xfrm>
            <a:off x="4511682" y="3453550"/>
            <a:ext cx="3183452" cy="559238"/>
          </a:xfrm>
          <a:prstGeom prst="rect">
            <a:avLst/>
          </a:prstGeom>
        </p:spPr>
        <p:txBody>
          <a:bodyPr vert="horz" wrap="square" lIns="66008" tIns="33052" rIns="66008" bIns="33052" rtlCol="0" anchor="ctr" anchorCtr="false">
            <a:noAutofit/>
          </a:bodyPr>
          <a:lstStyle/>
          <a:p>
            <a:pPr algn="ctr">
              <a:lnSpc>
                <a:spcPct val="150000"/>
              </a:lnSpc>
            </a:pPr>
            <a:r>
              <a:rPr lang="en-US" sz="2400" b="1">
                <a:solidFill>
                  <a:srgbClr val="000000">
                    <a:alpha val="100000"/>
                  </a:srgbClr>
                </a:solidFill>
                <a:latin typeface="Microsoft Yahei"/>
                <a:ea typeface="Microsoft Yahei"/>
                <a:cs typeface="Microsoft Yahei"/>
              </a:rPr>
              <a:t>强化技术手段</a:t>
            </a:r>
            <a:endParaRPr lang="en-US" sz="2400" b="1">
              <a:solidFill>
                <a:srgbClr val="000000">
                  <a:alpha val="100000"/>
                </a:srgbClr>
              </a:solidFill>
              <a:latin typeface="Microsoft Yahei"/>
              <a:ea typeface="Microsoft Yahei"/>
              <a:cs typeface="Microsoft Yahei"/>
            </a:endParaRPr>
          </a:p>
        </p:txBody>
      </p:sp>
      <p:sp>
        <p:nvSpPr>
          <p:cNvPr id="12" name="TextBox 12"/>
          <p:cNvSpPr txBox="true"/>
          <p:nvPr/>
        </p:nvSpPr>
        <p:spPr>
          <a:xfrm>
            <a:off x="8294976" y="3453550"/>
            <a:ext cx="3183452" cy="559238"/>
          </a:xfrm>
          <a:prstGeom prst="rect">
            <a:avLst/>
          </a:prstGeom>
        </p:spPr>
        <p:txBody>
          <a:bodyPr vert="horz" wrap="square" lIns="66008" tIns="33052" rIns="66008" bIns="33052" rtlCol="0" anchor="ctr" anchorCtr="false">
            <a:noAutofit/>
          </a:bodyPr>
          <a:lstStyle/>
          <a:p>
            <a:pPr algn="ctr">
              <a:lnSpc>
                <a:spcPct val="150000"/>
              </a:lnSpc>
            </a:pPr>
            <a:r>
              <a:rPr lang="en-US" sz="2400" b="1">
                <a:solidFill>
                  <a:srgbClr val="000000">
                    <a:alpha val="100000"/>
                  </a:srgbClr>
                </a:solidFill>
                <a:latin typeface="Microsoft Yahei"/>
                <a:ea typeface="Microsoft Yahei"/>
                <a:cs typeface="Microsoft Yahei"/>
              </a:rPr>
              <a:t>加强用户管理</a:t>
            </a:r>
            <a:endParaRPr lang="en-US" sz="2400" b="1">
              <a:solidFill>
                <a:srgbClr val="000000">
                  <a:alpha val="100000"/>
                </a:srgbClr>
              </a:solidFill>
              <a:latin typeface="Microsoft Yahei"/>
              <a:ea typeface="Microsoft Yahei"/>
              <a:cs typeface="Microsoft Yahei"/>
            </a:endParaRPr>
          </a:p>
        </p:txBody>
      </p:sp>
      <p:sp>
        <p:nvSpPr>
          <p:cNvPr id="13" name="TextBox 13"/>
          <p:cNvSpPr txBox="true"/>
          <p:nvPr/>
        </p:nvSpPr>
        <p:spPr>
          <a:xfrm>
            <a:off x="4594368" y="4164695"/>
            <a:ext cx="3018080" cy="1613061"/>
          </a:xfrm>
          <a:prstGeom prst="rect">
            <a:avLst/>
          </a:prstGeom>
        </p:spPr>
        <p:txBody>
          <a:bodyPr vert="horz" wrap="square" lIns="66008" tIns="33052" rIns="66008" bIns="33052" rtlCol="0" anchor="t" anchorCtr="false">
            <a:normAutofit/>
          </a:bodyPr>
          <a:lstStyle/>
          <a:p>
            <a:pPr algn="l">
              <a:lnSpc>
                <a:spcPct val="150000"/>
              </a:lnSpc>
            </a:pPr>
            <a:r>
              <a:rPr lang="zh-CN" altLang="en-US" sz="1500">
                <a:solidFill>
                  <a:srgbClr val="000000">
                    <a:alpha val="69804"/>
                    <a:alpha val="70000"/>
                  </a:srgbClr>
                </a:solidFill>
                <a:latin typeface="Microsoft Yahei"/>
                <a:ea typeface="宋体" charset="0"/>
                <a:cs typeface="Microsoft Yahei"/>
              </a:rPr>
              <a:t>校内</a:t>
            </a:r>
            <a:r>
              <a:rPr lang="en-US" sz="1500">
                <a:solidFill>
                  <a:srgbClr val="000000">
                    <a:alpha val="69804"/>
                    <a:alpha val="70000"/>
                  </a:srgbClr>
                </a:solidFill>
                <a:latin typeface="Microsoft Yahei"/>
                <a:ea typeface="Microsoft Yahei"/>
                <a:cs typeface="Microsoft Yahei"/>
              </a:rPr>
              <a:t>网络平台应运用先进的技术手段，如人工智能等，实现对不当言论的自动识别和过滤。</a:t>
            </a:r>
            <a:endParaRPr lang="en-US" sz="1500">
              <a:solidFill>
                <a:srgbClr val="000000">
                  <a:alpha val="69804"/>
                  <a:alpha val="70000"/>
                </a:srgbClr>
              </a:solidFill>
              <a:latin typeface="Microsoft Yahei"/>
              <a:ea typeface="Microsoft Yahei"/>
              <a:cs typeface="Microsoft Yahei"/>
            </a:endParaRPr>
          </a:p>
        </p:txBody>
      </p:sp>
      <p:sp>
        <p:nvSpPr>
          <p:cNvPr id="14" name="TextBox 14"/>
          <p:cNvSpPr txBox="true"/>
          <p:nvPr/>
        </p:nvSpPr>
        <p:spPr>
          <a:xfrm>
            <a:off x="8377661" y="4164695"/>
            <a:ext cx="3018080" cy="1613061"/>
          </a:xfrm>
          <a:prstGeom prst="rect">
            <a:avLst/>
          </a:prstGeom>
        </p:spPr>
        <p:txBody>
          <a:bodyPr vert="horz" wrap="square" lIns="66008" tIns="33052" rIns="66008" bIns="33052" rtlCol="0" anchor="t" anchorCtr="false">
            <a:normAutofit/>
          </a:bodyPr>
          <a:lstStyle/>
          <a:p>
            <a:pPr algn="l">
              <a:lnSpc>
                <a:spcPct val="150000"/>
              </a:lnSpc>
            </a:pPr>
            <a:r>
              <a:rPr lang="zh-CN" altLang="en-US" sz="1500">
                <a:solidFill>
                  <a:srgbClr val="000000">
                    <a:alpha val="69804"/>
                    <a:alpha val="70000"/>
                  </a:srgbClr>
                </a:solidFill>
                <a:latin typeface="Microsoft Yahei"/>
                <a:ea typeface="宋体" charset="0"/>
                <a:cs typeface="Microsoft Yahei"/>
              </a:rPr>
              <a:t>校内</a:t>
            </a:r>
            <a:r>
              <a:rPr lang="en-US" sz="1500">
                <a:solidFill>
                  <a:srgbClr val="000000">
                    <a:alpha val="69804"/>
                    <a:alpha val="70000"/>
                  </a:srgbClr>
                </a:solidFill>
                <a:latin typeface="Microsoft Yahei"/>
                <a:ea typeface="Microsoft Yahei"/>
                <a:cs typeface="Microsoft Yahei"/>
              </a:rPr>
              <a:t>网络平台应建立健全的用户管理制度，对发布不当言论的用户进行处罚，严重者应予以封号处理。</a:t>
            </a:r>
            <a:endParaRPr lang="en-US" sz="1500">
              <a:solidFill>
                <a:srgbClr val="000000">
                  <a:alpha val="69804"/>
                  <a:alpha val="70000"/>
                </a:srgbClr>
              </a:solidFill>
              <a:latin typeface="Microsoft Yahei"/>
              <a:ea typeface="Microsoft Yahei"/>
              <a:cs typeface="Microsoft Yahe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true">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602741" y="1342506"/>
            <a:ext cx="6612160" cy="1685627"/>
          </a:xfrm>
          <a:prstGeom prst="roundRect">
            <a:avLst>
              <a:gd name="adj" fmla="val 9080"/>
            </a:avLst>
          </a:prstGeom>
          <a:solidFill>
            <a:schemeClr val="lt2">
              <a:alpha val="80000"/>
            </a:schemeClr>
          </a:solidFill>
        </p:spPr>
      </p:sp>
      <p:sp>
        <p:nvSpPr>
          <p:cNvPr id="3" name="TextBox 3"/>
          <p:cNvSpPr txBox="true"/>
          <p:nvPr/>
        </p:nvSpPr>
        <p:spPr>
          <a:xfrm>
            <a:off x="749955" y="1680495"/>
            <a:ext cx="1143000" cy="1104900"/>
          </a:xfrm>
          <a:prstGeom prst="rect">
            <a:avLst/>
          </a:prstGeom>
        </p:spPr>
        <p:txBody>
          <a:bodyPr vert="horz" wrap="square" lIns="114300" tIns="57150" rIns="114300" bIns="57150" rtlCol="0" anchor="ctr" anchorCtr="false">
            <a:noAutofit/>
          </a:bodyPr>
          <a:lstStyle/>
          <a:p>
            <a:pPr algn="ctr">
              <a:lnSpc>
                <a:spcPct val="120000"/>
              </a:lnSpc>
              <a:spcBef>
                <a:spcPts val="450"/>
              </a:spcBef>
            </a:pPr>
            <a:r>
              <a:rPr lang="en-US" sz="5175" b="1">
                <a:solidFill>
                  <a:schemeClr val="accent1">
                    <a:alpha val="100000"/>
                  </a:schemeClr>
                </a:solidFill>
                <a:latin typeface="Microsoft Yahei"/>
                <a:ea typeface="Microsoft Yahei"/>
                <a:cs typeface="Microsoft Yahei"/>
              </a:rPr>
              <a:t>01</a:t>
            </a:r>
            <a:endParaRPr lang="en-US" sz="5175" b="1">
              <a:solidFill>
                <a:schemeClr val="accent1">
                  <a:alpha val="100000"/>
                </a:schemeClr>
              </a:solidFill>
              <a:latin typeface="Microsoft Yahei"/>
              <a:ea typeface="Microsoft Yahei"/>
              <a:cs typeface="Microsoft Yahei"/>
            </a:endParaRPr>
          </a:p>
        </p:txBody>
      </p:sp>
      <p:sp>
        <p:nvSpPr>
          <p:cNvPr id="4" name="TextBox 4"/>
          <p:cNvSpPr txBox="true"/>
          <p:nvPr/>
        </p:nvSpPr>
        <p:spPr>
          <a:xfrm>
            <a:off x="1892955" y="1485066"/>
            <a:ext cx="3493916" cy="579431"/>
          </a:xfrm>
          <a:prstGeom prst="rect">
            <a:avLst/>
          </a:prstGeom>
        </p:spPr>
        <p:txBody>
          <a:bodyPr vert="horz" wrap="square" lIns="114300" tIns="57150" rIns="114300" bIns="57150" rtlCol="0" anchor="b" anchorCtr="false">
            <a:noAutofit/>
          </a:bodyPr>
          <a:lstStyle/>
          <a:p>
            <a:pPr algn="l">
              <a:lnSpc>
                <a:spcPct val="120000"/>
              </a:lnSpc>
            </a:pPr>
            <a:r>
              <a:rPr lang="en-US" sz="2400" b="1">
                <a:solidFill>
                  <a:schemeClr val="dk1">
                    <a:alpha val="100000"/>
                  </a:schemeClr>
                </a:solidFill>
                <a:latin typeface="Microsoft Yahei"/>
                <a:ea typeface="Microsoft Yahei"/>
                <a:cs typeface="Microsoft Yahei"/>
              </a:rPr>
              <a:t>鼓励</a:t>
            </a:r>
            <a:r>
              <a:rPr lang="zh-CN" altLang="en-US" sz="2400" b="1">
                <a:solidFill>
                  <a:schemeClr val="dk1">
                    <a:alpha val="100000"/>
                  </a:schemeClr>
                </a:solidFill>
                <a:latin typeface="Microsoft Yahei"/>
                <a:ea typeface="宋体" charset="0"/>
                <a:cs typeface="Microsoft Yahei"/>
              </a:rPr>
              <a:t>学生</a:t>
            </a:r>
            <a:r>
              <a:rPr lang="en-US" sz="2400" b="1">
                <a:solidFill>
                  <a:schemeClr val="dk1">
                    <a:alpha val="100000"/>
                  </a:schemeClr>
                </a:solidFill>
                <a:latin typeface="Microsoft Yahei"/>
                <a:ea typeface="Microsoft Yahei"/>
                <a:cs typeface="Microsoft Yahei"/>
              </a:rPr>
              <a:t>监督</a:t>
            </a:r>
            <a:endParaRPr lang="en-US" sz="2400" b="1">
              <a:solidFill>
                <a:schemeClr val="dk1">
                  <a:alpha val="100000"/>
                </a:schemeClr>
              </a:solidFill>
              <a:latin typeface="Microsoft Yahei"/>
              <a:ea typeface="Microsoft Yahei"/>
              <a:cs typeface="Microsoft Yahei"/>
            </a:endParaRPr>
          </a:p>
        </p:txBody>
      </p:sp>
      <p:sp>
        <p:nvSpPr>
          <p:cNvPr id="5" name="TextBox 5"/>
          <p:cNvSpPr txBox="true"/>
          <p:nvPr/>
        </p:nvSpPr>
        <p:spPr>
          <a:xfrm>
            <a:off x="1892955" y="2045448"/>
            <a:ext cx="4995999" cy="818289"/>
          </a:xfrm>
          <a:prstGeom prst="rect">
            <a:avLst/>
          </a:prstGeom>
        </p:spPr>
        <p:txBody>
          <a:bodyPr vert="horz" wrap="square" lIns="114300" tIns="57150" rIns="114300" bIns="57150" rtlCol="0" anchor="t" anchorCtr="false">
            <a:noAutofit/>
          </a:bodyPr>
          <a:lstStyle/>
          <a:p>
            <a:pPr algn="l">
              <a:lnSpc>
                <a:spcPct val="140000"/>
              </a:lnSpc>
            </a:pPr>
            <a:r>
              <a:rPr lang="zh-CN" altLang="en-US" sz="1500">
                <a:solidFill>
                  <a:schemeClr val="dk1">
                    <a:alpha val="100000"/>
                  </a:schemeClr>
                </a:solidFill>
                <a:latin typeface="Microsoft Yahei"/>
                <a:ea typeface="宋体" charset="0"/>
                <a:cs typeface="Microsoft Yahei"/>
              </a:rPr>
              <a:t>大学生</a:t>
            </a:r>
            <a:r>
              <a:rPr lang="en-US" sz="1500">
                <a:solidFill>
                  <a:schemeClr val="dk1">
                    <a:alpha val="100000"/>
                  </a:schemeClr>
                </a:solidFill>
                <a:latin typeface="Microsoft Yahei"/>
                <a:ea typeface="Microsoft Yahei"/>
                <a:cs typeface="Microsoft Yahei"/>
              </a:rPr>
              <a:t>应积极参与监督，</a:t>
            </a:r>
            <a:r>
              <a:rPr lang="zh-CN" altLang="en-US" sz="1500">
                <a:solidFill>
                  <a:schemeClr val="dk1">
                    <a:alpha val="100000"/>
                  </a:schemeClr>
                </a:solidFill>
                <a:latin typeface="Microsoft Yahei"/>
                <a:ea typeface="宋体" charset="0"/>
                <a:cs typeface="Microsoft Yahei"/>
              </a:rPr>
              <a:t>维护自己国家是每个大学生的义务，</a:t>
            </a:r>
            <a:r>
              <a:rPr lang="en-US" sz="1500">
                <a:solidFill>
                  <a:schemeClr val="dk1">
                    <a:alpha val="100000"/>
                  </a:schemeClr>
                </a:solidFill>
                <a:latin typeface="Microsoft Yahei"/>
                <a:ea typeface="Microsoft Yahei"/>
                <a:cs typeface="Microsoft Yahei"/>
              </a:rPr>
              <a:t>发现政治不当有害言论及时向相关部门举报。</a:t>
            </a:r>
            <a:endParaRPr lang="en-US" sz="1500">
              <a:solidFill>
                <a:schemeClr val="dk1">
                  <a:alpha val="100000"/>
                </a:schemeClr>
              </a:solidFill>
              <a:latin typeface="Microsoft Yahei"/>
              <a:ea typeface="Microsoft Yahei"/>
              <a:cs typeface="Microsoft Yahei"/>
            </a:endParaRPr>
          </a:p>
        </p:txBody>
      </p:sp>
      <p:sp>
        <p:nvSpPr>
          <p:cNvPr id="6" name="TextBox 6"/>
          <p:cNvSpPr txBox="true"/>
          <p:nvPr/>
        </p:nvSpPr>
        <p:spPr>
          <a:xfrm>
            <a:off x="476023" y="265328"/>
            <a:ext cx="11239500" cy="914400"/>
          </a:xfrm>
          <a:prstGeom prst="rect">
            <a:avLst/>
          </a:prstGeom>
        </p:spPr>
        <p:txBody>
          <a:bodyPr vert="horz" wrap="square" lIns="123825" tIns="123825" rIns="57150" bIns="123825" rtlCol="0" anchor="ctr" anchorCtr="false">
            <a:noAutofit/>
          </a:bodyPr>
          <a:lstStyle/>
          <a:p>
            <a:pPr>
              <a:lnSpc>
                <a:spcPct val="140000"/>
              </a:lnSpc>
            </a:pPr>
            <a:r>
              <a:rPr lang="zh-CN" altLang="en-US" sz="3000" b="1">
                <a:solidFill>
                  <a:schemeClr val="dk2">
                    <a:alpha val="100000"/>
                  </a:schemeClr>
                </a:solidFill>
                <a:latin typeface="Microsoft Yahei"/>
                <a:ea typeface="宋体" charset="0"/>
                <a:cs typeface="Microsoft Yahei"/>
              </a:rPr>
              <a:t>学生群体</a:t>
            </a:r>
            <a:r>
              <a:rPr lang="en-US" sz="3000" b="1">
                <a:solidFill>
                  <a:schemeClr val="dk2">
                    <a:alpha val="100000"/>
                  </a:schemeClr>
                </a:solidFill>
                <a:latin typeface="Microsoft Yahei"/>
                <a:ea typeface="Microsoft Yahei"/>
                <a:cs typeface="Microsoft Yahei"/>
              </a:rPr>
              <a:t>的监督与举报</a:t>
            </a:r>
            <a:endParaRPr lang="en-US" sz="3000" b="1">
              <a:solidFill>
                <a:schemeClr val="dk2">
                  <a:alpha val="100000"/>
                </a:schemeClr>
              </a:solidFill>
              <a:latin typeface="Microsoft Yahei"/>
              <a:ea typeface="Microsoft Yahei"/>
              <a:cs typeface="Microsoft Yahei"/>
            </a:endParaRPr>
          </a:p>
        </p:txBody>
      </p:sp>
      <p:sp>
        <p:nvSpPr>
          <p:cNvPr id="7" name="AutoShape 7"/>
          <p:cNvSpPr/>
          <p:nvPr/>
        </p:nvSpPr>
        <p:spPr>
          <a:xfrm>
            <a:off x="2531819" y="3172991"/>
            <a:ext cx="6612160" cy="1685627"/>
          </a:xfrm>
          <a:prstGeom prst="roundRect">
            <a:avLst>
              <a:gd name="adj" fmla="val 9080"/>
            </a:avLst>
          </a:prstGeom>
          <a:solidFill>
            <a:schemeClr val="lt2">
              <a:alpha val="80000"/>
            </a:schemeClr>
          </a:solidFill>
        </p:spPr>
      </p:sp>
      <p:sp>
        <p:nvSpPr>
          <p:cNvPr id="8" name="TextBox 8"/>
          <p:cNvSpPr txBox="true"/>
          <p:nvPr/>
        </p:nvSpPr>
        <p:spPr>
          <a:xfrm>
            <a:off x="2679034" y="3510980"/>
            <a:ext cx="1143000" cy="1104900"/>
          </a:xfrm>
          <a:prstGeom prst="rect">
            <a:avLst/>
          </a:prstGeom>
        </p:spPr>
        <p:txBody>
          <a:bodyPr vert="horz" wrap="square" lIns="114300" tIns="57150" rIns="114300" bIns="57150" rtlCol="0" anchor="ctr" anchorCtr="false">
            <a:noAutofit/>
          </a:bodyPr>
          <a:lstStyle/>
          <a:p>
            <a:pPr algn="ctr">
              <a:lnSpc>
                <a:spcPct val="120000"/>
              </a:lnSpc>
              <a:spcBef>
                <a:spcPts val="450"/>
              </a:spcBef>
            </a:pPr>
            <a:r>
              <a:rPr lang="en-US" sz="5175" b="1">
                <a:solidFill>
                  <a:schemeClr val="accent1">
                    <a:alpha val="100000"/>
                  </a:schemeClr>
                </a:solidFill>
                <a:latin typeface="Microsoft Yahei"/>
                <a:ea typeface="Microsoft Yahei"/>
                <a:cs typeface="Microsoft Yahei"/>
              </a:rPr>
              <a:t>02</a:t>
            </a:r>
            <a:endParaRPr lang="en-US" sz="5175" b="1">
              <a:solidFill>
                <a:schemeClr val="accent1">
                  <a:alpha val="100000"/>
                </a:schemeClr>
              </a:solidFill>
              <a:latin typeface="Microsoft Yahei"/>
              <a:ea typeface="Microsoft Yahei"/>
              <a:cs typeface="Microsoft Yahei"/>
            </a:endParaRPr>
          </a:p>
        </p:txBody>
      </p:sp>
      <p:sp>
        <p:nvSpPr>
          <p:cNvPr id="9" name="TextBox 9"/>
          <p:cNvSpPr txBox="true"/>
          <p:nvPr/>
        </p:nvSpPr>
        <p:spPr>
          <a:xfrm>
            <a:off x="3822034" y="3315552"/>
            <a:ext cx="3493916" cy="579431"/>
          </a:xfrm>
          <a:prstGeom prst="rect">
            <a:avLst/>
          </a:prstGeom>
        </p:spPr>
        <p:txBody>
          <a:bodyPr vert="horz" wrap="square" lIns="114300" tIns="57150" rIns="114300" bIns="57150" rtlCol="0" anchor="b" anchorCtr="false">
            <a:noAutofit/>
          </a:bodyPr>
          <a:lstStyle/>
          <a:p>
            <a:pPr algn="l">
              <a:lnSpc>
                <a:spcPct val="120000"/>
              </a:lnSpc>
            </a:pPr>
            <a:r>
              <a:rPr lang="zh-CN" altLang="en-US" sz="2400" b="1">
                <a:solidFill>
                  <a:schemeClr val="dk1">
                    <a:alpha val="100000"/>
                  </a:schemeClr>
                </a:solidFill>
                <a:latin typeface="Microsoft Yahei"/>
                <a:ea typeface="宋体" charset="0"/>
                <a:cs typeface="Microsoft Yahei"/>
              </a:rPr>
              <a:t>合理</a:t>
            </a:r>
            <a:r>
              <a:rPr lang="en-US" sz="2400" b="1">
                <a:solidFill>
                  <a:schemeClr val="dk1">
                    <a:alpha val="100000"/>
                  </a:schemeClr>
                </a:solidFill>
                <a:latin typeface="Microsoft Yahei"/>
                <a:ea typeface="Microsoft Yahei"/>
                <a:cs typeface="Microsoft Yahei"/>
              </a:rPr>
              <a:t>渠道</a:t>
            </a:r>
            <a:endParaRPr lang="en-US" sz="2400" b="1">
              <a:solidFill>
                <a:schemeClr val="dk1">
                  <a:alpha val="100000"/>
                </a:schemeClr>
              </a:solidFill>
              <a:latin typeface="Microsoft Yahei"/>
              <a:ea typeface="Microsoft Yahei"/>
              <a:cs typeface="Microsoft Yahei"/>
            </a:endParaRPr>
          </a:p>
        </p:txBody>
      </p:sp>
      <p:sp>
        <p:nvSpPr>
          <p:cNvPr id="10" name="TextBox 10"/>
          <p:cNvSpPr txBox="true"/>
          <p:nvPr/>
        </p:nvSpPr>
        <p:spPr>
          <a:xfrm>
            <a:off x="3822034" y="3875933"/>
            <a:ext cx="4995999" cy="818289"/>
          </a:xfrm>
          <a:prstGeom prst="rect">
            <a:avLst/>
          </a:prstGeom>
        </p:spPr>
        <p:txBody>
          <a:bodyPr vert="horz" wrap="square" lIns="114300" tIns="57150" rIns="114300" bIns="57150" rtlCol="0" anchor="t" anchorCtr="false">
            <a:noAutofit/>
          </a:bodyPr>
          <a:lstStyle/>
          <a:p>
            <a:pPr algn="l">
              <a:lnSpc>
                <a:spcPct val="140000"/>
              </a:lnSpc>
            </a:pPr>
            <a:r>
              <a:rPr lang="en-US" sz="1500">
                <a:solidFill>
                  <a:schemeClr val="dk1">
                    <a:alpha val="100000"/>
                  </a:schemeClr>
                </a:solidFill>
                <a:latin typeface="Microsoft Yahei"/>
                <a:ea typeface="Microsoft Yahei"/>
                <a:cs typeface="Microsoft Yahei"/>
              </a:rPr>
              <a:t>政府部门和网络平台</a:t>
            </a:r>
            <a:r>
              <a:rPr lang="zh-CN" altLang="en-US" sz="1500">
                <a:solidFill>
                  <a:schemeClr val="dk1">
                    <a:alpha val="100000"/>
                  </a:schemeClr>
                </a:solidFill>
                <a:latin typeface="Microsoft Yahei"/>
                <a:ea typeface="宋体" charset="0"/>
                <a:cs typeface="Microsoft Yahei"/>
              </a:rPr>
              <a:t>都有相应的</a:t>
            </a:r>
            <a:r>
              <a:rPr lang="en-US" sz="1500">
                <a:solidFill>
                  <a:schemeClr val="dk1">
                    <a:alpha val="100000"/>
                  </a:schemeClr>
                </a:solidFill>
                <a:latin typeface="Microsoft Yahei"/>
                <a:ea typeface="Microsoft Yahei"/>
                <a:cs typeface="Microsoft Yahei"/>
              </a:rPr>
              <a:t>举报渠道，</a:t>
            </a:r>
            <a:r>
              <a:rPr lang="zh-CN" altLang="en-US" sz="1500">
                <a:solidFill>
                  <a:schemeClr val="dk1">
                    <a:alpha val="100000"/>
                  </a:schemeClr>
                </a:solidFill>
                <a:latin typeface="Microsoft Yahei"/>
                <a:ea typeface="宋体" charset="0"/>
                <a:cs typeface="Microsoft Yahei"/>
              </a:rPr>
              <a:t>遇到有害国家声誉的信息、言论，应通过合法渠道进行举报</a:t>
            </a:r>
            <a:r>
              <a:rPr lang="en-US" sz="1500">
                <a:solidFill>
                  <a:schemeClr val="dk1">
                    <a:alpha val="100000"/>
                  </a:schemeClr>
                </a:solidFill>
                <a:latin typeface="Microsoft Yahei"/>
                <a:ea typeface="Microsoft Yahei"/>
                <a:cs typeface="Microsoft Yahei"/>
              </a:rPr>
              <a:t>。</a:t>
            </a:r>
            <a:endParaRPr lang="en-US" sz="1500">
              <a:solidFill>
                <a:schemeClr val="dk1">
                  <a:alpha val="100000"/>
                </a:schemeClr>
              </a:solidFill>
              <a:latin typeface="Microsoft Yahei"/>
              <a:ea typeface="Microsoft Yahei"/>
              <a:cs typeface="Microsoft Yahei"/>
            </a:endParaRPr>
          </a:p>
        </p:txBody>
      </p:sp>
      <p:sp>
        <p:nvSpPr>
          <p:cNvPr id="11" name="AutoShape 11"/>
          <p:cNvSpPr/>
          <p:nvPr/>
        </p:nvSpPr>
        <p:spPr>
          <a:xfrm>
            <a:off x="4914425" y="4983758"/>
            <a:ext cx="6612160" cy="1685627"/>
          </a:xfrm>
          <a:prstGeom prst="roundRect">
            <a:avLst>
              <a:gd name="adj" fmla="val 9080"/>
            </a:avLst>
          </a:prstGeom>
          <a:solidFill>
            <a:schemeClr val="lt2">
              <a:alpha val="80000"/>
            </a:schemeClr>
          </a:solidFill>
        </p:spPr>
      </p:sp>
      <p:sp>
        <p:nvSpPr>
          <p:cNvPr id="12" name="TextBox 12"/>
          <p:cNvSpPr txBox="true"/>
          <p:nvPr/>
        </p:nvSpPr>
        <p:spPr>
          <a:xfrm>
            <a:off x="5061639" y="5321747"/>
            <a:ext cx="1143000" cy="1104900"/>
          </a:xfrm>
          <a:prstGeom prst="rect">
            <a:avLst/>
          </a:prstGeom>
        </p:spPr>
        <p:txBody>
          <a:bodyPr vert="horz" wrap="square" lIns="114300" tIns="57150" rIns="114300" bIns="57150" rtlCol="0" anchor="ctr" anchorCtr="false">
            <a:noAutofit/>
          </a:bodyPr>
          <a:lstStyle/>
          <a:p>
            <a:pPr algn="ctr">
              <a:lnSpc>
                <a:spcPct val="120000"/>
              </a:lnSpc>
              <a:spcBef>
                <a:spcPts val="450"/>
              </a:spcBef>
            </a:pPr>
            <a:r>
              <a:rPr lang="en-US" sz="5175" b="1">
                <a:solidFill>
                  <a:schemeClr val="accent1">
                    <a:alpha val="100000"/>
                  </a:schemeClr>
                </a:solidFill>
                <a:latin typeface="Microsoft Yahei"/>
                <a:ea typeface="Microsoft Yahei"/>
                <a:cs typeface="Microsoft Yahei"/>
              </a:rPr>
              <a:t>03</a:t>
            </a:r>
            <a:endParaRPr lang="en-US" sz="5175" b="1">
              <a:solidFill>
                <a:schemeClr val="accent1">
                  <a:alpha val="100000"/>
                </a:schemeClr>
              </a:solidFill>
              <a:latin typeface="Microsoft Yahei"/>
              <a:ea typeface="Microsoft Yahei"/>
              <a:cs typeface="Microsoft Yahei"/>
            </a:endParaRPr>
          </a:p>
        </p:txBody>
      </p:sp>
      <p:sp>
        <p:nvSpPr>
          <p:cNvPr id="13" name="TextBox 13"/>
          <p:cNvSpPr txBox="true"/>
          <p:nvPr/>
        </p:nvSpPr>
        <p:spPr>
          <a:xfrm>
            <a:off x="6204639" y="5126318"/>
            <a:ext cx="3493916" cy="579431"/>
          </a:xfrm>
          <a:prstGeom prst="rect">
            <a:avLst/>
          </a:prstGeom>
        </p:spPr>
        <p:txBody>
          <a:bodyPr vert="horz" wrap="square" lIns="114300" tIns="57150" rIns="114300" bIns="57150" rtlCol="0" anchor="b" anchorCtr="false">
            <a:noAutofit/>
          </a:bodyPr>
          <a:lstStyle/>
          <a:p>
            <a:pPr algn="l">
              <a:lnSpc>
                <a:spcPct val="120000"/>
              </a:lnSpc>
            </a:pPr>
            <a:r>
              <a:rPr lang="zh-CN" altLang="en-US" sz="2400" b="1">
                <a:solidFill>
                  <a:schemeClr val="dk1">
                    <a:alpha val="100000"/>
                  </a:schemeClr>
                </a:solidFill>
                <a:latin typeface="Microsoft Yahei"/>
                <a:ea typeface="宋体" charset="0"/>
                <a:cs typeface="Microsoft Yahei"/>
              </a:rPr>
              <a:t>校内问题</a:t>
            </a:r>
            <a:r>
              <a:rPr lang="en-US" sz="2400" b="1">
                <a:solidFill>
                  <a:schemeClr val="dk1">
                    <a:alpha val="100000"/>
                  </a:schemeClr>
                </a:solidFill>
                <a:latin typeface="Microsoft Yahei"/>
                <a:ea typeface="Microsoft Yahei"/>
                <a:cs typeface="Microsoft Yahei"/>
              </a:rPr>
              <a:t>处理</a:t>
            </a:r>
            <a:endParaRPr lang="en-US" sz="2400" b="1">
              <a:solidFill>
                <a:schemeClr val="dk1">
                  <a:alpha val="100000"/>
                </a:schemeClr>
              </a:solidFill>
              <a:latin typeface="Microsoft Yahei"/>
              <a:ea typeface="Microsoft Yahei"/>
              <a:cs typeface="Microsoft Yahei"/>
            </a:endParaRPr>
          </a:p>
        </p:txBody>
      </p:sp>
      <p:sp>
        <p:nvSpPr>
          <p:cNvPr id="14" name="TextBox 14"/>
          <p:cNvSpPr txBox="true"/>
          <p:nvPr/>
        </p:nvSpPr>
        <p:spPr>
          <a:xfrm>
            <a:off x="6204639" y="5686700"/>
            <a:ext cx="4995999" cy="818289"/>
          </a:xfrm>
          <a:prstGeom prst="rect">
            <a:avLst/>
          </a:prstGeom>
        </p:spPr>
        <p:txBody>
          <a:bodyPr vert="horz" wrap="square" lIns="114300" tIns="57150" rIns="114300" bIns="57150" rtlCol="0" anchor="t" anchorCtr="false">
            <a:noAutofit/>
          </a:bodyPr>
          <a:lstStyle/>
          <a:p>
            <a:pPr algn="l">
              <a:lnSpc>
                <a:spcPct val="140000"/>
              </a:lnSpc>
            </a:pPr>
            <a:r>
              <a:rPr lang="en-US" sz="1500">
                <a:solidFill>
                  <a:schemeClr val="dk1">
                    <a:alpha val="100000"/>
                  </a:schemeClr>
                </a:solidFill>
                <a:latin typeface="Microsoft Yahei"/>
                <a:ea typeface="Microsoft Yahei"/>
                <a:cs typeface="Microsoft Yahei"/>
              </a:rPr>
              <a:t>政府部门和网络平台在接到举报后，应迅速展开调查，对查实的不当言论依法依规进行处理。</a:t>
            </a:r>
            <a:endParaRPr lang="en-US" sz="1500">
              <a:solidFill>
                <a:schemeClr val="dk1">
                  <a:alpha val="100000"/>
                </a:schemeClr>
              </a:solidFill>
              <a:latin typeface="Microsoft Yahei"/>
              <a:ea typeface="Microsoft Yahei"/>
              <a:cs typeface="Microsoft Yahe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true">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true"/>
          <p:nvPr/>
        </p:nvSpPr>
        <p:spPr>
          <a:xfrm>
            <a:off x="2614613" y="3911082"/>
            <a:ext cx="6962775" cy="514350"/>
          </a:xfrm>
          <a:prstGeom prst="rect">
            <a:avLst/>
          </a:prstGeom>
        </p:spPr>
        <p:txBody>
          <a:bodyPr vert="horz" wrap="square" lIns="114300" tIns="57150" rIns="114300" bIns="57150" rtlCol="0" anchor="ctr" anchorCtr="false">
            <a:spAutoFit/>
          </a:bodyPr>
          <a:lstStyle/>
          <a:p>
            <a:pPr algn="ctr">
              <a:lnSpc>
                <a:spcPct val="120000"/>
              </a:lnSpc>
            </a:pPr>
            <a:r>
              <a:rPr lang="en-US" sz="2100">
                <a:solidFill>
                  <a:srgbClr val="FFFFFF">
                    <a:alpha val="100000"/>
                  </a:srgbClr>
                </a:solidFill>
                <a:latin typeface="Microsoft Yahei"/>
                <a:ea typeface="Microsoft Yahei"/>
                <a:cs typeface="Microsoft Yahei"/>
              </a:rPr>
              <a:t>感谢您的观看</a:t>
            </a:r>
            <a:endParaRPr lang="en-US" sz="2100">
              <a:solidFill>
                <a:srgbClr val="FFFFFF">
                  <a:alpha val="100000"/>
                </a:srgbClr>
              </a:solidFill>
              <a:latin typeface="Microsoft Yahei"/>
              <a:ea typeface="Microsoft Yahei"/>
              <a:cs typeface="Microsoft Yahei"/>
            </a:endParaRPr>
          </a:p>
        </p:txBody>
      </p:sp>
      <p:sp>
        <p:nvSpPr>
          <p:cNvPr id="3" name="TextBox 3"/>
          <p:cNvSpPr txBox="true"/>
          <p:nvPr/>
        </p:nvSpPr>
        <p:spPr>
          <a:xfrm>
            <a:off x="2376488" y="2533942"/>
            <a:ext cx="7439025" cy="1266825"/>
          </a:xfrm>
          <a:prstGeom prst="rect">
            <a:avLst/>
          </a:prstGeom>
        </p:spPr>
        <p:txBody>
          <a:bodyPr vert="horz" wrap="square" lIns="114300" tIns="57150" rIns="114300" bIns="57150" rtlCol="0" anchor="ctr" anchorCtr="false">
            <a:spAutoFit/>
          </a:bodyPr>
          <a:lstStyle/>
          <a:p>
            <a:pPr algn="ctr">
              <a:lnSpc>
                <a:spcPct val="56000"/>
              </a:lnSpc>
            </a:pPr>
            <a:r>
              <a:rPr lang="en-US" sz="9000" b="1">
                <a:solidFill>
                  <a:srgbClr val="FFFFFF">
                    <a:alpha val="100000"/>
                  </a:srgbClr>
                </a:solidFill>
                <a:latin typeface="Microsoft Yahei"/>
                <a:ea typeface="Microsoft Yahei"/>
                <a:cs typeface="Microsoft Yahei"/>
              </a:rPr>
              <a:t>THANKS</a:t>
            </a:r>
            <a:endParaRPr lang="en-US" sz="9000" b="1">
              <a:solidFill>
                <a:srgbClr val="FFFFFF">
                  <a:alpha val="100000"/>
                </a:srgbClr>
              </a:solidFill>
              <a:latin typeface="Microsoft Yahei"/>
              <a:ea typeface="Microsoft Yahei"/>
              <a:cs typeface="Microsoft Yahe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true">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true"/>
          <p:nvPr/>
        </p:nvSpPr>
        <p:spPr>
          <a:xfrm>
            <a:off x="5070021" y="1411090"/>
            <a:ext cx="2051957" cy="1842306"/>
          </a:xfrm>
          <a:prstGeom prst="rect">
            <a:avLst/>
          </a:prstGeom>
        </p:spPr>
        <p:txBody>
          <a:bodyPr vert="horz" wrap="square" lIns="114300" tIns="57150" rIns="114300" bIns="57150" rtlCol="0" anchor="ctr" anchorCtr="false">
            <a:normAutofit/>
          </a:bodyPr>
          <a:lstStyle/>
          <a:p>
            <a:pPr algn="ctr">
              <a:lnSpc>
                <a:spcPct val="120000"/>
              </a:lnSpc>
            </a:pPr>
            <a:r>
              <a:rPr lang="en-US" sz="8000" b="1">
                <a:solidFill>
                  <a:srgbClr val="B3CEFF">
                    <a:alpha val="100000"/>
                  </a:srgbClr>
                </a:solidFill>
                <a:highlight>
                  <a:srgbClr val="000000">
                    <a:alpha val="0"/>
                  </a:srgbClr>
                </a:highlight>
                <a:latin typeface="Microsoft Yahei"/>
                <a:ea typeface="Microsoft Yahei"/>
                <a:cs typeface="Microsoft Yahei"/>
              </a:rPr>
              <a:t>01</a:t>
            </a:r>
            <a:endParaRPr lang="en-US" sz="8000" b="1">
              <a:solidFill>
                <a:srgbClr val="B3CEFF">
                  <a:alpha val="100000"/>
                </a:srgbClr>
              </a:solidFill>
              <a:highlight>
                <a:srgbClr val="000000">
                  <a:alpha val="0"/>
                </a:srgbClr>
              </a:highlight>
              <a:latin typeface="Microsoft Yahei"/>
              <a:ea typeface="Microsoft Yahei"/>
              <a:cs typeface="Microsoft Yahei"/>
            </a:endParaRPr>
          </a:p>
        </p:txBody>
      </p:sp>
      <p:sp>
        <p:nvSpPr>
          <p:cNvPr id="3" name="TextBox 3"/>
          <p:cNvSpPr txBox="true"/>
          <p:nvPr/>
        </p:nvSpPr>
        <p:spPr>
          <a:xfrm>
            <a:off x="853596" y="3253396"/>
            <a:ext cx="10484808" cy="1798058"/>
          </a:xfrm>
          <a:prstGeom prst="rect">
            <a:avLst/>
          </a:prstGeom>
        </p:spPr>
        <p:txBody>
          <a:bodyPr vert="horz" wrap="square" lIns="114300" tIns="57150" rIns="114300" bIns="57150" rtlCol="0" anchor="t" anchorCtr="false">
            <a:noAutofit/>
          </a:bodyPr>
          <a:lstStyle/>
          <a:p>
            <a:pPr algn="ctr">
              <a:lnSpc>
                <a:spcPct val="120000"/>
              </a:lnSpc>
            </a:pPr>
            <a:r>
              <a:rPr lang="en-US" sz="4500" b="1">
                <a:solidFill>
                  <a:srgbClr val="FFFFFF">
                    <a:alpha val="100000"/>
                  </a:srgbClr>
                </a:solidFill>
                <a:latin typeface="Microsoft Yahei"/>
                <a:ea typeface="Microsoft Yahei"/>
                <a:cs typeface="Microsoft Yahei"/>
              </a:rPr>
              <a:t>引言</a:t>
            </a:r>
            <a:endParaRPr lang="en-US" sz="4500" b="1">
              <a:solidFill>
                <a:srgbClr val="FFFFFF">
                  <a:alpha val="100000"/>
                </a:srgbClr>
              </a:solidFill>
              <a:latin typeface="Microsoft Yahei"/>
              <a:ea typeface="Microsoft Yahei"/>
              <a:cs typeface="Microsoft Yahe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true">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751840" y="4006215"/>
            <a:ext cx="6856730" cy="1827530"/>
          </a:xfrm>
          <a:prstGeom prst="roundRect">
            <a:avLst>
              <a:gd name="adj" fmla="val 16667"/>
            </a:avLst>
          </a:prstGeom>
          <a:solidFill>
            <a:schemeClr val="lt2">
              <a:alpha val="80000"/>
            </a:schemeClr>
          </a:solidFill>
        </p:spPr>
      </p:sp>
      <p:sp>
        <p:nvSpPr>
          <p:cNvPr id="3" name="AutoShape 3"/>
          <p:cNvSpPr/>
          <p:nvPr/>
        </p:nvSpPr>
        <p:spPr>
          <a:xfrm>
            <a:off x="751840" y="1678940"/>
            <a:ext cx="6856730" cy="2005330"/>
          </a:xfrm>
          <a:prstGeom prst="roundRect">
            <a:avLst>
              <a:gd name="adj" fmla="val 16667"/>
            </a:avLst>
          </a:prstGeom>
          <a:solidFill>
            <a:schemeClr val="lt2">
              <a:alpha val="80000"/>
            </a:schemeClr>
          </a:solidFill>
        </p:spPr>
      </p:sp>
      <p:pic>
        <p:nvPicPr>
          <p:cNvPr id="4" name="Picture 4"/>
          <p:cNvPicPr>
            <a:picLocks noChangeAspect="true"/>
          </p:cNvPicPr>
          <p:nvPr/>
        </p:nvPicPr>
        <p:blipFill>
          <a:blip r:embed="rId2">
            <a:alphaModFix amt="100000"/>
          </a:blip>
          <a:srcRect l="16812" r="16812"/>
          <a:stretch>
            <a:fillRect/>
          </a:stretch>
        </p:blipFill>
        <p:spPr>
          <a:xfrm>
            <a:off x="7804006" y="1329783"/>
            <a:ext cx="3831201" cy="5108268"/>
          </a:xfrm>
          <a:prstGeom prst="rect">
            <a:avLst/>
          </a:prstGeom>
        </p:spPr>
      </p:pic>
      <p:sp>
        <p:nvSpPr>
          <p:cNvPr id="5" name="TextBox 5"/>
          <p:cNvSpPr txBox="true"/>
          <p:nvPr/>
        </p:nvSpPr>
        <p:spPr>
          <a:xfrm>
            <a:off x="1030579" y="1856744"/>
            <a:ext cx="6238875" cy="637972"/>
          </a:xfrm>
          <a:prstGeom prst="rect">
            <a:avLst/>
          </a:prstGeom>
        </p:spPr>
        <p:txBody>
          <a:bodyPr vert="horz" wrap="square" lIns="123825" tIns="123825" rIns="57150" bIns="123825" rtlCol="0" anchor="ctr" anchorCtr="false">
            <a:noAutofit/>
          </a:bodyPr>
          <a:lstStyle/>
          <a:p>
            <a:pPr>
              <a:lnSpc>
                <a:spcPct val="120000"/>
              </a:lnSpc>
            </a:pPr>
            <a:r>
              <a:rPr lang="en-US" sz="2400" b="1">
                <a:solidFill>
                  <a:schemeClr val="accent1">
                    <a:alpha val="100000"/>
                  </a:schemeClr>
                </a:solidFill>
                <a:latin typeface="Microsoft Yahei"/>
                <a:ea typeface="Microsoft Yahei"/>
                <a:cs typeface="Microsoft Yahei"/>
              </a:rPr>
              <a:t>背景</a:t>
            </a:r>
            <a:endParaRPr lang="en-US" sz="2400" b="1">
              <a:solidFill>
                <a:schemeClr val="accent1">
                  <a:alpha val="100000"/>
                </a:schemeClr>
              </a:solidFill>
              <a:latin typeface="Microsoft Yahei"/>
              <a:ea typeface="Microsoft Yahei"/>
              <a:cs typeface="Microsoft Yahei"/>
            </a:endParaRPr>
          </a:p>
        </p:txBody>
      </p:sp>
      <p:sp>
        <p:nvSpPr>
          <p:cNvPr id="6" name="TextBox 6"/>
          <p:cNvSpPr txBox="true"/>
          <p:nvPr/>
        </p:nvSpPr>
        <p:spPr>
          <a:xfrm>
            <a:off x="1030579" y="2421199"/>
            <a:ext cx="6238875" cy="950067"/>
          </a:xfrm>
          <a:prstGeom prst="rect">
            <a:avLst/>
          </a:prstGeom>
        </p:spPr>
        <p:txBody>
          <a:bodyPr vert="horz" wrap="square" lIns="123825" tIns="123825" rIns="57150" bIns="123825" rtlCol="0" anchor="t" anchorCtr="false">
            <a:noAutofit/>
          </a:bodyPr>
          <a:lstStyle/>
          <a:p>
            <a:pPr>
              <a:lnSpc>
                <a:spcPct val="140000"/>
              </a:lnSpc>
            </a:pPr>
            <a:r>
              <a:rPr lang="en-US" sz="1500">
                <a:solidFill>
                  <a:schemeClr val="dk1">
                    <a:alpha val="100000"/>
                  </a:schemeClr>
                </a:solidFill>
                <a:latin typeface="Microsoft Yahei"/>
                <a:ea typeface="Microsoft Yahei"/>
                <a:cs typeface="Microsoft Yahei"/>
              </a:rPr>
              <a:t>随着互联网的普及和社交媒体的兴起，大学生们有了更多表达和交流的平台，但同时</a:t>
            </a:r>
            <a:r>
              <a:rPr lang="zh-CN" altLang="en-US" sz="1500">
                <a:solidFill>
                  <a:schemeClr val="dk1">
                    <a:alpha val="100000"/>
                  </a:schemeClr>
                </a:solidFill>
                <a:latin typeface="Microsoft Yahei"/>
                <a:ea typeface="宋体" charset="0"/>
                <a:cs typeface="Microsoft Yahei"/>
              </a:rPr>
              <a:t>不法分子和境外势力的倒灌使得网上</a:t>
            </a:r>
            <a:r>
              <a:rPr lang="en-US" sz="1500">
                <a:solidFill>
                  <a:schemeClr val="dk1">
                    <a:alpha val="100000"/>
                  </a:schemeClr>
                </a:solidFill>
                <a:latin typeface="Microsoft Yahei"/>
                <a:ea typeface="Microsoft Yahei"/>
                <a:cs typeface="Microsoft Yahei"/>
              </a:rPr>
              <a:t>也出现了一些发布</a:t>
            </a:r>
            <a:r>
              <a:rPr lang="zh-CN" altLang="en-US" sz="1500">
                <a:solidFill>
                  <a:schemeClr val="dk1">
                    <a:alpha val="100000"/>
                  </a:schemeClr>
                </a:solidFill>
                <a:latin typeface="Microsoft Yahei"/>
                <a:ea typeface="宋体" charset="0"/>
                <a:cs typeface="Microsoft Yahei"/>
              </a:rPr>
              <a:t>危害国家安全的</a:t>
            </a:r>
            <a:r>
              <a:rPr lang="en-US" sz="1500">
                <a:solidFill>
                  <a:schemeClr val="dk1">
                    <a:alpha val="100000"/>
                  </a:schemeClr>
                </a:solidFill>
                <a:latin typeface="Microsoft Yahei"/>
                <a:ea typeface="Microsoft Yahei"/>
                <a:cs typeface="Microsoft Yahei"/>
              </a:rPr>
              <a:t>有害言论的现象。</a:t>
            </a:r>
            <a:endParaRPr lang="en-US" sz="1500">
              <a:solidFill>
                <a:schemeClr val="dk1">
                  <a:alpha val="100000"/>
                </a:schemeClr>
              </a:solidFill>
              <a:latin typeface="Microsoft Yahei"/>
              <a:ea typeface="Microsoft Yahei"/>
              <a:cs typeface="Microsoft Yahei"/>
            </a:endParaRPr>
          </a:p>
        </p:txBody>
      </p:sp>
      <p:sp>
        <p:nvSpPr>
          <p:cNvPr id="7" name="TextBox 7"/>
          <p:cNvSpPr txBox="true"/>
          <p:nvPr/>
        </p:nvSpPr>
        <p:spPr>
          <a:xfrm>
            <a:off x="1030579" y="4183053"/>
            <a:ext cx="6238875" cy="637972"/>
          </a:xfrm>
          <a:prstGeom prst="rect">
            <a:avLst/>
          </a:prstGeom>
        </p:spPr>
        <p:txBody>
          <a:bodyPr vert="horz" wrap="square" lIns="123825" tIns="123825" rIns="57150" bIns="123825" rtlCol="0" anchor="ctr" anchorCtr="false">
            <a:noAutofit/>
          </a:bodyPr>
          <a:lstStyle/>
          <a:p>
            <a:pPr>
              <a:lnSpc>
                <a:spcPct val="120000"/>
              </a:lnSpc>
            </a:pPr>
            <a:r>
              <a:rPr lang="en-US" sz="2400" b="1">
                <a:solidFill>
                  <a:schemeClr val="accent1">
                    <a:alpha val="100000"/>
                  </a:schemeClr>
                </a:solidFill>
                <a:latin typeface="Microsoft Yahei"/>
                <a:ea typeface="Microsoft Yahei"/>
                <a:cs typeface="Microsoft Yahei"/>
              </a:rPr>
              <a:t>目的</a:t>
            </a:r>
            <a:endParaRPr lang="en-US" sz="2400" b="1">
              <a:solidFill>
                <a:schemeClr val="accent1">
                  <a:alpha val="100000"/>
                </a:schemeClr>
              </a:solidFill>
              <a:latin typeface="Microsoft Yahei"/>
              <a:ea typeface="Microsoft Yahei"/>
              <a:cs typeface="Microsoft Yahei"/>
            </a:endParaRPr>
          </a:p>
        </p:txBody>
      </p:sp>
      <p:sp>
        <p:nvSpPr>
          <p:cNvPr id="8" name="TextBox 8"/>
          <p:cNvSpPr txBox="true"/>
          <p:nvPr/>
        </p:nvSpPr>
        <p:spPr>
          <a:xfrm>
            <a:off x="1030579" y="4712439"/>
            <a:ext cx="6238875" cy="936429"/>
          </a:xfrm>
          <a:prstGeom prst="rect">
            <a:avLst/>
          </a:prstGeom>
        </p:spPr>
        <p:txBody>
          <a:bodyPr vert="horz" wrap="square" lIns="123825" tIns="123825" rIns="57150" bIns="123825" rtlCol="0" anchor="t" anchorCtr="false">
            <a:noAutofit/>
          </a:bodyPr>
          <a:lstStyle/>
          <a:p>
            <a:pPr>
              <a:lnSpc>
                <a:spcPct val="140000"/>
              </a:lnSpc>
            </a:pPr>
            <a:r>
              <a:rPr lang="en-US" sz="1500">
                <a:solidFill>
                  <a:schemeClr val="dk1">
                    <a:alpha val="100000"/>
                  </a:schemeClr>
                </a:solidFill>
                <a:latin typeface="Microsoft Yahei"/>
                <a:ea typeface="Microsoft Yahei"/>
                <a:cs typeface="Microsoft Yahei"/>
              </a:rPr>
              <a:t>本文旨在阐述大学生为何应</a:t>
            </a:r>
            <a:r>
              <a:rPr lang="zh-CN" altLang="en-US" sz="1500">
                <a:solidFill>
                  <a:schemeClr val="dk1">
                    <a:alpha val="100000"/>
                  </a:schemeClr>
                </a:solidFill>
                <a:latin typeface="Microsoft Yahei"/>
                <a:ea typeface="宋体" charset="0"/>
                <a:cs typeface="Microsoft Yahei"/>
              </a:rPr>
              <a:t>如何提高站位，抵制危害国家安全的</a:t>
            </a:r>
            <a:r>
              <a:rPr lang="en-US" sz="1500">
                <a:solidFill>
                  <a:schemeClr val="dk1">
                    <a:alpha val="100000"/>
                  </a:schemeClr>
                </a:solidFill>
                <a:latin typeface="Microsoft Yahei"/>
                <a:ea typeface="Microsoft Yahei"/>
                <a:cs typeface="Microsoft Yahei"/>
              </a:rPr>
              <a:t>不当有害言论</a:t>
            </a:r>
            <a:r>
              <a:rPr lang="zh-CN" altLang="en-US" sz="1500">
                <a:solidFill>
                  <a:schemeClr val="dk1">
                    <a:alpha val="100000"/>
                  </a:schemeClr>
                </a:solidFill>
                <a:latin typeface="Microsoft Yahei"/>
                <a:ea typeface="宋体" charset="0"/>
                <a:cs typeface="Microsoft Yahei"/>
              </a:rPr>
              <a:t>和行为</a:t>
            </a:r>
            <a:r>
              <a:rPr lang="en-US" sz="1500">
                <a:solidFill>
                  <a:schemeClr val="dk1">
                    <a:alpha val="100000"/>
                  </a:schemeClr>
                </a:solidFill>
                <a:latin typeface="Microsoft Yahei"/>
                <a:ea typeface="Microsoft Yahei"/>
                <a:cs typeface="Microsoft Yahei"/>
              </a:rPr>
              <a:t>。</a:t>
            </a:r>
            <a:endParaRPr lang="en-US" sz="1500">
              <a:solidFill>
                <a:schemeClr val="dk1">
                  <a:alpha val="100000"/>
                </a:schemeClr>
              </a:solidFill>
              <a:latin typeface="Microsoft Yahei"/>
              <a:ea typeface="Microsoft Yahei"/>
              <a:cs typeface="Microsoft Yahei"/>
            </a:endParaRPr>
          </a:p>
        </p:txBody>
      </p:sp>
      <p:sp>
        <p:nvSpPr>
          <p:cNvPr id="9" name="TextBox 9"/>
          <p:cNvSpPr txBox="true"/>
          <p:nvPr/>
        </p:nvSpPr>
        <p:spPr>
          <a:xfrm>
            <a:off x="476023" y="265328"/>
            <a:ext cx="11239500" cy="914400"/>
          </a:xfrm>
          <a:prstGeom prst="rect">
            <a:avLst/>
          </a:prstGeom>
        </p:spPr>
        <p:txBody>
          <a:bodyPr vert="horz" wrap="square" lIns="123825" tIns="123825" rIns="57150" bIns="123825" rtlCol="0" anchor="t" anchorCtr="false">
            <a:spAutoFit/>
          </a:bodyPr>
          <a:lstStyle/>
          <a:p>
            <a:pPr>
              <a:lnSpc>
                <a:spcPct val="140000"/>
              </a:lnSpc>
            </a:pPr>
            <a:r>
              <a:rPr lang="en-US" sz="3000" b="1">
                <a:solidFill>
                  <a:schemeClr val="dk2">
                    <a:alpha val="100000"/>
                  </a:schemeClr>
                </a:solidFill>
                <a:latin typeface="Microsoft Yahei"/>
                <a:ea typeface="Microsoft Yahei"/>
                <a:cs typeface="Microsoft Yahei"/>
              </a:rPr>
              <a:t>背景与目的</a:t>
            </a:r>
            <a:endParaRPr lang="en-US" sz="3000" b="1">
              <a:solidFill>
                <a:schemeClr val="dk2">
                  <a:alpha val="100000"/>
                </a:schemeClr>
              </a:solidFill>
              <a:latin typeface="Microsoft Yahei"/>
              <a:ea typeface="Microsoft Yahei"/>
              <a:cs typeface="Microsoft Yahe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true">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true"/>
          <p:nvPr/>
        </p:nvSpPr>
        <p:spPr>
          <a:xfrm>
            <a:off x="5807927" y="2358377"/>
            <a:ext cx="5907405" cy="1510312"/>
          </a:xfrm>
          <a:prstGeom prst="rect">
            <a:avLst/>
          </a:prstGeom>
          <a:noFill/>
        </p:spPr>
        <p:txBody>
          <a:bodyPr vert="horz" wrap="square" lIns="91440" tIns="45720" rIns="91440" bIns="45720" rtlCol="0" anchor="ctr" anchorCtr="false">
            <a:noAutofit/>
          </a:bodyPr>
          <a:lstStyle/>
          <a:p>
            <a:pPr algn="l">
              <a:lnSpc>
                <a:spcPct val="140000"/>
              </a:lnSpc>
            </a:pPr>
            <a:r>
              <a:rPr lang="en-US" sz="1500">
                <a:solidFill>
                  <a:schemeClr val="dk1">
                    <a:alpha val="100000"/>
                  </a:schemeClr>
                </a:solidFill>
                <a:latin typeface="微软雅黑"/>
                <a:ea typeface="微软雅黑"/>
                <a:cs typeface="微软雅黑"/>
              </a:rPr>
              <a:t>言论自由是公民的基本权利之一，它保障了人们能够自由表达自己的观点和看法，促进了社会的多元化和进步。</a:t>
            </a:r>
            <a:endParaRPr lang="en-US" sz="1500">
              <a:solidFill>
                <a:schemeClr val="dk1">
                  <a:alpha val="100000"/>
                </a:schemeClr>
              </a:solidFill>
              <a:latin typeface="微软雅黑"/>
              <a:ea typeface="微软雅黑"/>
              <a:cs typeface="微软雅黑"/>
            </a:endParaRPr>
          </a:p>
        </p:txBody>
      </p:sp>
      <p:sp>
        <p:nvSpPr>
          <p:cNvPr id="3" name="TextBox 3"/>
          <p:cNvSpPr txBox="true"/>
          <p:nvPr/>
        </p:nvSpPr>
        <p:spPr>
          <a:xfrm>
            <a:off x="5807927" y="1857281"/>
            <a:ext cx="4673593" cy="501096"/>
          </a:xfrm>
          <a:prstGeom prst="rect">
            <a:avLst/>
          </a:prstGeom>
          <a:noFill/>
        </p:spPr>
        <p:txBody>
          <a:bodyPr vert="horz" wrap="square" lIns="91440" tIns="45720" rIns="91440" bIns="45720" rtlCol="0" anchor="ctr" anchorCtr="false">
            <a:noAutofit/>
          </a:bodyPr>
          <a:lstStyle/>
          <a:p>
            <a:pPr algn="l">
              <a:lnSpc>
                <a:spcPct val="80000"/>
              </a:lnSpc>
            </a:pPr>
            <a:r>
              <a:rPr lang="en-US" sz="2400" b="1">
                <a:solidFill>
                  <a:schemeClr val="accent1">
                    <a:alpha val="100000"/>
                  </a:schemeClr>
                </a:solidFill>
                <a:latin typeface="微软雅黑"/>
                <a:ea typeface="微软雅黑"/>
                <a:cs typeface="微软雅黑"/>
              </a:rPr>
              <a:t>言论自由的重要性</a:t>
            </a:r>
            <a:endParaRPr lang="en-US" sz="2400" b="1">
              <a:solidFill>
                <a:schemeClr val="accent1">
                  <a:alpha val="100000"/>
                </a:schemeClr>
              </a:solidFill>
              <a:latin typeface="微软雅黑"/>
              <a:ea typeface="微软雅黑"/>
              <a:cs typeface="微软雅黑"/>
            </a:endParaRPr>
          </a:p>
        </p:txBody>
      </p:sp>
      <p:sp>
        <p:nvSpPr>
          <p:cNvPr id="4" name="TextBox 4"/>
          <p:cNvSpPr txBox="true"/>
          <p:nvPr/>
        </p:nvSpPr>
        <p:spPr>
          <a:xfrm>
            <a:off x="5807927" y="4837221"/>
            <a:ext cx="5907596" cy="1490999"/>
          </a:xfrm>
          <a:prstGeom prst="rect">
            <a:avLst/>
          </a:prstGeom>
          <a:noFill/>
        </p:spPr>
        <p:txBody>
          <a:bodyPr vert="horz" wrap="square" lIns="91440" tIns="45720" rIns="91440" bIns="45720" rtlCol="0" anchor="ctr" anchorCtr="false">
            <a:noAutofit/>
          </a:bodyPr>
          <a:lstStyle/>
          <a:p>
            <a:pPr algn="l">
              <a:lnSpc>
                <a:spcPct val="140000"/>
              </a:lnSpc>
            </a:pPr>
            <a:r>
              <a:rPr lang="en-US" sz="1500">
                <a:solidFill>
                  <a:schemeClr val="dk1">
                    <a:alpha val="100000"/>
                  </a:schemeClr>
                </a:solidFill>
                <a:latin typeface="微软雅黑"/>
                <a:ea typeface="微软雅黑"/>
                <a:cs typeface="微软雅黑"/>
              </a:rPr>
              <a:t>虽然言论自由是公民的基本权利，但并不意味着可以随意发布</a:t>
            </a:r>
            <a:r>
              <a:rPr lang="zh-CN" altLang="en-US" sz="1500">
                <a:solidFill>
                  <a:schemeClr val="dk1">
                    <a:alpha val="100000"/>
                  </a:schemeClr>
                </a:solidFill>
                <a:latin typeface="微软雅黑"/>
                <a:ea typeface="微软雅黑"/>
                <a:cs typeface="微软雅黑"/>
              </a:rPr>
              <a:t>有害国家的</a:t>
            </a:r>
            <a:r>
              <a:rPr lang="en-US" sz="1500">
                <a:solidFill>
                  <a:schemeClr val="dk1">
                    <a:alpha val="100000"/>
                  </a:schemeClr>
                </a:solidFill>
                <a:latin typeface="微软雅黑"/>
                <a:ea typeface="微软雅黑"/>
                <a:cs typeface="微软雅黑"/>
              </a:rPr>
              <a:t>不当言论。这些言论可能会对社会造成不良影响，甚至引发社会动荡和分裂。因此，言论自由也应在法律和社会道德的框架内行使，不得损害国家、社会、集体的利益和其他公民的合法权益。</a:t>
            </a:r>
            <a:endParaRPr lang="en-US" sz="1500">
              <a:solidFill>
                <a:schemeClr val="dk1">
                  <a:alpha val="100000"/>
                </a:schemeClr>
              </a:solidFill>
              <a:latin typeface="微软雅黑"/>
              <a:ea typeface="微软雅黑"/>
              <a:cs typeface="微软雅黑"/>
            </a:endParaRPr>
          </a:p>
        </p:txBody>
      </p:sp>
      <p:sp>
        <p:nvSpPr>
          <p:cNvPr id="5" name="TextBox 5"/>
          <p:cNvSpPr txBox="true"/>
          <p:nvPr/>
        </p:nvSpPr>
        <p:spPr>
          <a:xfrm>
            <a:off x="5807927" y="4336125"/>
            <a:ext cx="4673593" cy="501096"/>
          </a:xfrm>
          <a:prstGeom prst="rect">
            <a:avLst/>
          </a:prstGeom>
          <a:noFill/>
        </p:spPr>
        <p:txBody>
          <a:bodyPr vert="horz" wrap="square" lIns="91440" tIns="45720" rIns="91440" bIns="45720" rtlCol="0" anchor="ctr" anchorCtr="false">
            <a:noAutofit/>
          </a:bodyPr>
          <a:lstStyle/>
          <a:p>
            <a:pPr algn="l">
              <a:lnSpc>
                <a:spcPct val="80000"/>
              </a:lnSpc>
            </a:pPr>
            <a:r>
              <a:rPr lang="en-US" sz="2400" b="1">
                <a:solidFill>
                  <a:schemeClr val="accent1">
                    <a:alpha val="100000"/>
                  </a:schemeClr>
                </a:solidFill>
                <a:latin typeface="微软雅黑"/>
                <a:ea typeface="微软雅黑"/>
                <a:cs typeface="微软雅黑"/>
              </a:rPr>
              <a:t>言论自由的底线</a:t>
            </a:r>
            <a:endParaRPr lang="en-US" sz="2400" b="1">
              <a:solidFill>
                <a:schemeClr val="accent1">
                  <a:alpha val="100000"/>
                </a:schemeClr>
              </a:solidFill>
              <a:latin typeface="微软雅黑"/>
              <a:ea typeface="微软雅黑"/>
              <a:cs typeface="微软雅黑"/>
            </a:endParaRPr>
          </a:p>
        </p:txBody>
      </p:sp>
      <p:sp>
        <p:nvSpPr>
          <p:cNvPr id="6" name="TextBox 6"/>
          <p:cNvSpPr txBox="true"/>
          <p:nvPr/>
        </p:nvSpPr>
        <p:spPr>
          <a:xfrm>
            <a:off x="476023" y="265328"/>
            <a:ext cx="11239500" cy="914400"/>
          </a:xfrm>
          <a:prstGeom prst="rect">
            <a:avLst/>
          </a:prstGeom>
        </p:spPr>
        <p:txBody>
          <a:bodyPr vert="horz" wrap="square" lIns="123825" tIns="123825" rIns="57150" bIns="123825" rtlCol="0" anchor="t" anchorCtr="false">
            <a:spAutoFit/>
          </a:bodyPr>
          <a:lstStyle/>
          <a:p>
            <a:pPr>
              <a:lnSpc>
                <a:spcPct val="140000"/>
              </a:lnSpc>
            </a:pPr>
            <a:r>
              <a:rPr lang="en-US" sz="3000" b="1">
                <a:solidFill>
                  <a:schemeClr val="dk2">
                    <a:alpha val="100000"/>
                  </a:schemeClr>
                </a:solidFill>
                <a:latin typeface="Microsoft Yahei"/>
                <a:ea typeface="Microsoft Yahei"/>
                <a:cs typeface="Microsoft Yahei"/>
              </a:rPr>
              <a:t>言论自由与底线</a:t>
            </a:r>
            <a:endParaRPr lang="en-US" sz="3000" b="1">
              <a:solidFill>
                <a:schemeClr val="dk2">
                  <a:alpha val="100000"/>
                </a:schemeClr>
              </a:solidFill>
              <a:latin typeface="Microsoft Yahei"/>
              <a:ea typeface="Microsoft Yahei"/>
              <a:cs typeface="Microsoft Yahei"/>
            </a:endParaRPr>
          </a:p>
        </p:txBody>
      </p:sp>
      <p:pic>
        <p:nvPicPr>
          <p:cNvPr id="7" name="Picture 7"/>
          <p:cNvPicPr>
            <a:picLocks noChangeAspect="true"/>
          </p:cNvPicPr>
          <p:nvPr/>
        </p:nvPicPr>
        <p:blipFill>
          <a:blip r:embed="rId2"/>
          <a:srcRect/>
          <a:stretch>
            <a:fillRect/>
          </a:stretch>
        </p:blipFill>
        <p:spPr>
          <a:xfrm>
            <a:off x="590913" y="1812694"/>
            <a:ext cx="4953101" cy="2071520"/>
          </a:xfrm>
          <a:prstGeom prst="rect">
            <a:avLst/>
          </a:prstGeom>
        </p:spPr>
      </p:pic>
      <p:pic>
        <p:nvPicPr>
          <p:cNvPr id="8" name="Picture 8"/>
          <p:cNvPicPr>
            <a:picLocks noChangeAspect="true"/>
          </p:cNvPicPr>
          <p:nvPr/>
        </p:nvPicPr>
        <p:blipFill>
          <a:blip r:embed="rId3"/>
          <a:srcRect/>
          <a:stretch>
            <a:fillRect/>
          </a:stretch>
        </p:blipFill>
        <p:spPr>
          <a:xfrm>
            <a:off x="590913" y="4315856"/>
            <a:ext cx="4953101" cy="207152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true">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true"/>
          <p:nvPr/>
        </p:nvSpPr>
        <p:spPr>
          <a:xfrm>
            <a:off x="5070021" y="1411090"/>
            <a:ext cx="2051957" cy="1842306"/>
          </a:xfrm>
          <a:prstGeom prst="rect">
            <a:avLst/>
          </a:prstGeom>
        </p:spPr>
        <p:txBody>
          <a:bodyPr vert="horz" wrap="square" lIns="114300" tIns="57150" rIns="114300" bIns="57150" rtlCol="0" anchor="ctr" anchorCtr="false">
            <a:normAutofit/>
          </a:bodyPr>
          <a:lstStyle/>
          <a:p>
            <a:pPr algn="ctr">
              <a:lnSpc>
                <a:spcPct val="120000"/>
              </a:lnSpc>
            </a:pPr>
            <a:r>
              <a:rPr lang="en-US" sz="8000" b="1">
                <a:solidFill>
                  <a:srgbClr val="B3CEFF">
                    <a:alpha val="100000"/>
                  </a:srgbClr>
                </a:solidFill>
                <a:highlight>
                  <a:srgbClr val="000000">
                    <a:alpha val="0"/>
                  </a:srgbClr>
                </a:highlight>
                <a:latin typeface="Microsoft Yahei"/>
                <a:ea typeface="Microsoft Yahei"/>
                <a:cs typeface="Microsoft Yahei"/>
              </a:rPr>
              <a:t>02</a:t>
            </a:r>
            <a:endParaRPr lang="en-US" sz="8000" b="1">
              <a:solidFill>
                <a:srgbClr val="B3CEFF">
                  <a:alpha val="100000"/>
                </a:srgbClr>
              </a:solidFill>
              <a:highlight>
                <a:srgbClr val="000000">
                  <a:alpha val="0"/>
                </a:srgbClr>
              </a:highlight>
              <a:latin typeface="Microsoft Yahei"/>
              <a:ea typeface="Microsoft Yahei"/>
              <a:cs typeface="Microsoft Yahei"/>
            </a:endParaRPr>
          </a:p>
        </p:txBody>
      </p:sp>
      <p:sp>
        <p:nvSpPr>
          <p:cNvPr id="3" name="TextBox 3"/>
          <p:cNvSpPr txBox="true"/>
          <p:nvPr/>
        </p:nvSpPr>
        <p:spPr>
          <a:xfrm>
            <a:off x="853596" y="3253396"/>
            <a:ext cx="10484808" cy="1798058"/>
          </a:xfrm>
          <a:prstGeom prst="rect">
            <a:avLst/>
          </a:prstGeom>
        </p:spPr>
        <p:txBody>
          <a:bodyPr vert="horz" wrap="square" lIns="114300" tIns="57150" rIns="114300" bIns="57150" rtlCol="0" anchor="t" anchorCtr="false">
            <a:noAutofit/>
          </a:bodyPr>
          <a:lstStyle/>
          <a:p>
            <a:pPr algn="ctr">
              <a:lnSpc>
                <a:spcPct val="120000"/>
              </a:lnSpc>
            </a:pPr>
            <a:r>
              <a:rPr lang="en-US" sz="4500" b="1">
                <a:solidFill>
                  <a:srgbClr val="FFFFFF">
                    <a:alpha val="100000"/>
                  </a:srgbClr>
                </a:solidFill>
                <a:latin typeface="Microsoft Yahei"/>
                <a:ea typeface="Microsoft Yahei"/>
                <a:cs typeface="Microsoft Yahei"/>
              </a:rPr>
              <a:t>政治不当有害言论的定义</a:t>
            </a:r>
            <a:endParaRPr lang="en-US" sz="4500" b="1">
              <a:solidFill>
                <a:srgbClr val="FFFFFF">
                  <a:alpha val="100000"/>
                </a:srgbClr>
              </a:solidFill>
              <a:latin typeface="Microsoft Yahei"/>
              <a:ea typeface="Microsoft Yahei"/>
              <a:cs typeface="Microsoft Yahe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true">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true"/>
          </p:cNvPicPr>
          <p:nvPr/>
        </p:nvPicPr>
        <p:blipFill>
          <a:blip r:embed="rId2">
            <a:alphaModFix amt="100000"/>
          </a:blip>
          <a:srcRect l="10000" r="10000"/>
          <a:stretch>
            <a:fillRect/>
          </a:stretch>
        </p:blipFill>
        <p:spPr>
          <a:xfrm>
            <a:off x="476023" y="1726817"/>
            <a:ext cx="4434840" cy="4434841"/>
          </a:xfrm>
          <a:prstGeom prst="roundRect">
            <a:avLst/>
          </a:prstGeom>
        </p:spPr>
      </p:pic>
      <p:sp>
        <p:nvSpPr>
          <p:cNvPr id="3" name="TextBox 3"/>
          <p:cNvSpPr txBox="true"/>
          <p:nvPr/>
        </p:nvSpPr>
        <p:spPr>
          <a:xfrm>
            <a:off x="5562187" y="4881292"/>
            <a:ext cx="6000750" cy="711336"/>
          </a:xfrm>
          <a:prstGeom prst="rect">
            <a:avLst/>
          </a:prstGeom>
        </p:spPr>
        <p:txBody>
          <a:bodyPr vert="horz" wrap="square" lIns="123825" tIns="123825" rIns="57150" bIns="123825" rtlCol="0" anchor="b" anchorCtr="false">
            <a:noAutofit/>
          </a:bodyPr>
          <a:lstStyle/>
          <a:p>
            <a:pPr>
              <a:lnSpc>
                <a:spcPct val="120000"/>
              </a:lnSpc>
            </a:pPr>
            <a:r>
              <a:rPr lang="en-US" sz="2400" b="1">
                <a:solidFill>
                  <a:schemeClr val="accent1">
                    <a:alpha val="100000"/>
                  </a:schemeClr>
                </a:solidFill>
                <a:latin typeface="Microsoft Yahei"/>
                <a:ea typeface="Microsoft Yahei"/>
                <a:cs typeface="Microsoft Yahei"/>
              </a:rPr>
              <a:t>破坏民族团结</a:t>
            </a:r>
            <a:endParaRPr lang="en-US" sz="2400" b="1">
              <a:solidFill>
                <a:schemeClr val="accent1">
                  <a:alpha val="100000"/>
                </a:schemeClr>
              </a:solidFill>
              <a:latin typeface="Microsoft Yahei"/>
              <a:ea typeface="Microsoft Yahei"/>
              <a:cs typeface="Microsoft Yahei"/>
            </a:endParaRPr>
          </a:p>
        </p:txBody>
      </p:sp>
      <p:sp>
        <p:nvSpPr>
          <p:cNvPr id="4" name="TextBox 4"/>
          <p:cNvSpPr txBox="true"/>
          <p:nvPr/>
        </p:nvSpPr>
        <p:spPr>
          <a:xfrm>
            <a:off x="5267801" y="5523753"/>
            <a:ext cx="6477000" cy="914400"/>
          </a:xfrm>
          <a:prstGeom prst="rect">
            <a:avLst/>
          </a:prstGeom>
        </p:spPr>
        <p:txBody>
          <a:bodyPr vert="horz" wrap="square" lIns="0" tIns="0" rIns="0" bIns="0" rtlCol="0" anchor="t" anchorCtr="false">
            <a:noAutofit/>
          </a:bodyPr>
          <a:lstStyle/>
          <a:p>
            <a:pPr>
              <a:lnSpc>
                <a:spcPct val="140000"/>
              </a:lnSpc>
            </a:pPr>
            <a:r>
              <a:rPr lang="en-US" sz="1500">
                <a:solidFill>
                  <a:schemeClr val="dk1">
                    <a:alpha val="100000"/>
                  </a:schemeClr>
                </a:solidFill>
                <a:latin typeface="Microsoft Yahei"/>
                <a:ea typeface="Microsoft Yahei"/>
                <a:cs typeface="Microsoft Yahei"/>
              </a:rPr>
              <a:t>发表煽动民族仇恨、民族歧视，破坏民族团结的言论，或者捏造事实诽谤、攻击其他民族群体。</a:t>
            </a:r>
            <a:endParaRPr lang="en-US" sz="1500">
              <a:solidFill>
                <a:schemeClr val="dk1">
                  <a:alpha val="100000"/>
                </a:schemeClr>
              </a:solidFill>
              <a:latin typeface="Microsoft Yahei"/>
              <a:ea typeface="Microsoft Yahei"/>
              <a:cs typeface="Microsoft Yahei"/>
            </a:endParaRPr>
          </a:p>
        </p:txBody>
      </p:sp>
      <p:sp>
        <p:nvSpPr>
          <p:cNvPr id="5" name="AutoShape 5"/>
          <p:cNvSpPr/>
          <p:nvPr/>
        </p:nvSpPr>
        <p:spPr>
          <a:xfrm>
            <a:off x="5267801" y="1835975"/>
            <a:ext cx="238125" cy="238125"/>
          </a:xfrm>
          <a:prstGeom prst="ellipse">
            <a:avLst/>
          </a:prstGeom>
          <a:solidFill>
            <a:schemeClr val="accent1">
              <a:alpha val="100000"/>
            </a:schemeClr>
          </a:solidFill>
        </p:spPr>
      </p:sp>
      <p:sp>
        <p:nvSpPr>
          <p:cNvPr id="6" name="TextBox 6"/>
          <p:cNvSpPr txBox="true"/>
          <p:nvPr/>
        </p:nvSpPr>
        <p:spPr>
          <a:xfrm>
            <a:off x="5562187" y="1621998"/>
            <a:ext cx="6000750" cy="666079"/>
          </a:xfrm>
          <a:prstGeom prst="rect">
            <a:avLst/>
          </a:prstGeom>
        </p:spPr>
        <p:txBody>
          <a:bodyPr vert="horz" wrap="square" lIns="123825" tIns="123825" rIns="57150" bIns="123825" rtlCol="0" anchor="b" anchorCtr="false">
            <a:noAutofit/>
          </a:bodyPr>
          <a:lstStyle/>
          <a:p>
            <a:pPr>
              <a:lnSpc>
                <a:spcPct val="120000"/>
              </a:lnSpc>
            </a:pPr>
            <a:r>
              <a:rPr lang="en-US" sz="2400" b="1">
                <a:solidFill>
                  <a:schemeClr val="accent1">
                    <a:alpha val="100000"/>
                  </a:schemeClr>
                </a:solidFill>
                <a:latin typeface="Microsoft Yahei"/>
                <a:ea typeface="Microsoft Yahei"/>
                <a:cs typeface="Microsoft Yahei"/>
              </a:rPr>
              <a:t>违反宪法原则</a:t>
            </a:r>
            <a:endParaRPr lang="en-US" sz="2400" b="1">
              <a:solidFill>
                <a:schemeClr val="accent1">
                  <a:alpha val="100000"/>
                </a:schemeClr>
              </a:solidFill>
              <a:latin typeface="Microsoft Yahei"/>
              <a:ea typeface="Microsoft Yahei"/>
              <a:cs typeface="Microsoft Yahei"/>
            </a:endParaRPr>
          </a:p>
        </p:txBody>
      </p:sp>
      <p:sp>
        <p:nvSpPr>
          <p:cNvPr id="7" name="TextBox 7"/>
          <p:cNvSpPr txBox="true"/>
          <p:nvPr/>
        </p:nvSpPr>
        <p:spPr>
          <a:xfrm>
            <a:off x="5267801" y="2234038"/>
            <a:ext cx="6477000" cy="914400"/>
          </a:xfrm>
          <a:prstGeom prst="rect">
            <a:avLst/>
          </a:prstGeom>
        </p:spPr>
        <p:txBody>
          <a:bodyPr vert="horz" wrap="square" lIns="0" tIns="0" rIns="0" bIns="0" rtlCol="0" anchor="t" anchorCtr="false">
            <a:noAutofit/>
          </a:bodyPr>
          <a:lstStyle/>
          <a:p>
            <a:pPr>
              <a:lnSpc>
                <a:spcPct val="140000"/>
              </a:lnSpc>
            </a:pPr>
            <a:r>
              <a:rPr lang="en-US" sz="1500">
                <a:solidFill>
                  <a:schemeClr val="dk1">
                    <a:alpha val="100000"/>
                  </a:schemeClr>
                </a:solidFill>
                <a:latin typeface="Microsoft Yahei"/>
                <a:ea typeface="Microsoft Yahei"/>
                <a:cs typeface="Microsoft Yahei"/>
              </a:rPr>
              <a:t>发布违反宪法确定的基本原则的言论，如否定社会主义制度、损害国家利益和尊严等。</a:t>
            </a:r>
            <a:endParaRPr lang="en-US" sz="1500">
              <a:solidFill>
                <a:schemeClr val="dk1">
                  <a:alpha val="100000"/>
                </a:schemeClr>
              </a:solidFill>
              <a:latin typeface="Microsoft Yahei"/>
              <a:ea typeface="Microsoft Yahei"/>
              <a:cs typeface="Microsoft Yahei"/>
            </a:endParaRPr>
          </a:p>
        </p:txBody>
      </p:sp>
      <p:sp>
        <p:nvSpPr>
          <p:cNvPr id="8" name="TextBox 8"/>
          <p:cNvSpPr txBox="true"/>
          <p:nvPr/>
        </p:nvSpPr>
        <p:spPr>
          <a:xfrm>
            <a:off x="5562187" y="3262274"/>
            <a:ext cx="6000750" cy="697555"/>
          </a:xfrm>
          <a:prstGeom prst="rect">
            <a:avLst/>
          </a:prstGeom>
        </p:spPr>
        <p:txBody>
          <a:bodyPr vert="horz" wrap="square" lIns="123825" tIns="123825" rIns="57150" bIns="123825" rtlCol="0" anchor="b" anchorCtr="false">
            <a:noAutofit/>
          </a:bodyPr>
          <a:lstStyle/>
          <a:p>
            <a:pPr>
              <a:lnSpc>
                <a:spcPct val="120000"/>
              </a:lnSpc>
            </a:pPr>
            <a:r>
              <a:rPr lang="en-US" sz="2400" b="1">
                <a:solidFill>
                  <a:schemeClr val="accent1">
                    <a:alpha val="100000"/>
                  </a:schemeClr>
                </a:solidFill>
                <a:latin typeface="Microsoft Yahei"/>
                <a:ea typeface="Microsoft Yahei"/>
                <a:cs typeface="Microsoft Yahei"/>
              </a:rPr>
              <a:t>危害国家安全</a:t>
            </a:r>
            <a:endParaRPr lang="en-US" sz="2400" b="1">
              <a:solidFill>
                <a:schemeClr val="accent1">
                  <a:alpha val="100000"/>
                </a:schemeClr>
              </a:solidFill>
              <a:latin typeface="Microsoft Yahei"/>
              <a:ea typeface="Microsoft Yahei"/>
              <a:cs typeface="Microsoft Yahei"/>
            </a:endParaRPr>
          </a:p>
        </p:txBody>
      </p:sp>
      <p:sp>
        <p:nvSpPr>
          <p:cNvPr id="9" name="TextBox 9"/>
          <p:cNvSpPr txBox="true"/>
          <p:nvPr/>
        </p:nvSpPr>
        <p:spPr>
          <a:xfrm>
            <a:off x="5267801" y="3896612"/>
            <a:ext cx="6477000" cy="914400"/>
          </a:xfrm>
          <a:prstGeom prst="rect">
            <a:avLst/>
          </a:prstGeom>
        </p:spPr>
        <p:txBody>
          <a:bodyPr vert="horz" wrap="square" lIns="0" tIns="0" rIns="0" bIns="0" rtlCol="0" anchor="t" anchorCtr="false">
            <a:noAutofit/>
          </a:bodyPr>
          <a:lstStyle/>
          <a:p>
            <a:pPr>
              <a:lnSpc>
                <a:spcPct val="140000"/>
              </a:lnSpc>
            </a:pPr>
            <a:r>
              <a:rPr lang="en-US" sz="1500">
                <a:solidFill>
                  <a:schemeClr val="dk1">
                    <a:alpha val="100000"/>
                  </a:schemeClr>
                </a:solidFill>
                <a:latin typeface="Microsoft Yahei"/>
                <a:ea typeface="Microsoft Yahei"/>
                <a:cs typeface="Microsoft Yahei"/>
              </a:rPr>
              <a:t>散布谣言、谎报险情、疫情、警情或者以其他方法故意扰乱公共秩序，损害国家安全的言论。</a:t>
            </a:r>
            <a:endParaRPr lang="en-US" sz="1500">
              <a:solidFill>
                <a:schemeClr val="dk1">
                  <a:alpha val="100000"/>
                </a:schemeClr>
              </a:solidFill>
              <a:latin typeface="Microsoft Yahei"/>
              <a:ea typeface="Microsoft Yahei"/>
              <a:cs typeface="Microsoft Yahei"/>
            </a:endParaRPr>
          </a:p>
        </p:txBody>
      </p:sp>
      <p:sp>
        <p:nvSpPr>
          <p:cNvPr id="10" name="TextBox 10"/>
          <p:cNvSpPr txBox="true"/>
          <p:nvPr/>
        </p:nvSpPr>
        <p:spPr>
          <a:xfrm>
            <a:off x="476023" y="265328"/>
            <a:ext cx="11239500" cy="914400"/>
          </a:xfrm>
          <a:prstGeom prst="rect">
            <a:avLst/>
          </a:prstGeom>
        </p:spPr>
        <p:txBody>
          <a:bodyPr vert="horz" wrap="square" lIns="123825" tIns="123825" rIns="57150" bIns="123825" rtlCol="0" anchor="ctr" anchorCtr="false">
            <a:noAutofit/>
          </a:bodyPr>
          <a:lstStyle/>
          <a:p>
            <a:pPr>
              <a:lnSpc>
                <a:spcPct val="140000"/>
              </a:lnSpc>
            </a:pPr>
            <a:r>
              <a:rPr lang="en-US" sz="3000" b="1">
                <a:solidFill>
                  <a:schemeClr val="dk2">
                    <a:alpha val="100000"/>
                  </a:schemeClr>
                </a:solidFill>
                <a:latin typeface="Microsoft Yahei"/>
                <a:ea typeface="Microsoft Yahei"/>
                <a:cs typeface="Microsoft Yahei"/>
              </a:rPr>
              <a:t>政治不当言论的范畴</a:t>
            </a:r>
            <a:endParaRPr lang="en-US" sz="3000" b="1">
              <a:solidFill>
                <a:schemeClr val="dk2">
                  <a:alpha val="100000"/>
                </a:schemeClr>
              </a:solidFill>
              <a:latin typeface="Microsoft Yahei"/>
              <a:ea typeface="Microsoft Yahei"/>
              <a:cs typeface="Microsoft Yahei"/>
            </a:endParaRPr>
          </a:p>
        </p:txBody>
      </p:sp>
      <p:sp>
        <p:nvSpPr>
          <p:cNvPr id="11" name="AutoShape 11"/>
          <p:cNvSpPr/>
          <p:nvPr/>
        </p:nvSpPr>
        <p:spPr>
          <a:xfrm>
            <a:off x="5267801" y="3491989"/>
            <a:ext cx="238125" cy="238125"/>
          </a:xfrm>
          <a:prstGeom prst="ellipse">
            <a:avLst/>
          </a:prstGeom>
          <a:solidFill>
            <a:schemeClr val="accent1">
              <a:alpha val="100000"/>
            </a:schemeClr>
          </a:solidFill>
        </p:spPr>
      </p:sp>
      <p:sp>
        <p:nvSpPr>
          <p:cNvPr id="12" name="AutoShape 12"/>
          <p:cNvSpPr/>
          <p:nvPr/>
        </p:nvSpPr>
        <p:spPr>
          <a:xfrm>
            <a:off x="5267801" y="5117897"/>
            <a:ext cx="238125" cy="238125"/>
          </a:xfrm>
          <a:prstGeom prst="ellipse">
            <a:avLst/>
          </a:prstGeom>
          <a:solidFill>
            <a:schemeClr val="accent1">
              <a:alpha val="100000"/>
            </a:schemeClr>
          </a:solidFill>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true">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true"/>
          </p:cNvPicPr>
          <p:nvPr/>
        </p:nvPicPr>
        <p:blipFill>
          <a:blip r:embed="rId2">
            <a:alphaModFix amt="100000"/>
          </a:blip>
          <a:srcRect t="7881" b="7881"/>
          <a:stretch>
            <a:fillRect/>
          </a:stretch>
        </p:blipFill>
        <p:spPr>
          <a:xfrm>
            <a:off x="6203747" y="1487175"/>
            <a:ext cx="5238701" cy="4637054"/>
          </a:xfrm>
          <a:prstGeom prst="rect">
            <a:avLst/>
          </a:prstGeom>
        </p:spPr>
      </p:pic>
      <p:sp>
        <p:nvSpPr>
          <p:cNvPr id="3" name="TextBox 3"/>
          <p:cNvSpPr txBox="true"/>
          <p:nvPr/>
        </p:nvSpPr>
        <p:spPr>
          <a:xfrm>
            <a:off x="1482606" y="1947878"/>
            <a:ext cx="4238625" cy="914400"/>
          </a:xfrm>
          <a:prstGeom prst="rect">
            <a:avLst/>
          </a:prstGeom>
        </p:spPr>
        <p:txBody>
          <a:bodyPr vert="horz" wrap="square" lIns="123825" tIns="123825" rIns="57150" bIns="123825" rtlCol="0" anchor="t" anchorCtr="false">
            <a:noAutofit/>
          </a:bodyPr>
          <a:lstStyle/>
          <a:p>
            <a:pPr>
              <a:lnSpc>
                <a:spcPct val="140000"/>
              </a:lnSpc>
            </a:pPr>
            <a:r>
              <a:rPr lang="en-US" sz="1500">
                <a:solidFill>
                  <a:schemeClr val="dk1">
                    <a:alpha val="100000"/>
                  </a:schemeClr>
                </a:solidFill>
                <a:latin typeface="Microsoft Yahei"/>
                <a:ea typeface="Microsoft Yahei"/>
                <a:cs typeface="Microsoft Yahei"/>
              </a:rPr>
              <a:t>是否基于事实进行客观表述，是否存在捏造、歪曲事实的情况。</a:t>
            </a:r>
            <a:endParaRPr lang="en-US" sz="1500">
              <a:solidFill>
                <a:schemeClr val="dk1">
                  <a:alpha val="100000"/>
                </a:schemeClr>
              </a:solidFill>
              <a:latin typeface="Microsoft Yahei"/>
              <a:ea typeface="Microsoft Yahei"/>
              <a:cs typeface="Microsoft Yahei"/>
            </a:endParaRPr>
          </a:p>
        </p:txBody>
      </p:sp>
      <p:sp>
        <p:nvSpPr>
          <p:cNvPr id="4" name="TextBox 4"/>
          <p:cNvSpPr txBox="true"/>
          <p:nvPr/>
        </p:nvSpPr>
        <p:spPr>
          <a:xfrm>
            <a:off x="1482606" y="1370655"/>
            <a:ext cx="4219575" cy="738707"/>
          </a:xfrm>
          <a:prstGeom prst="rect">
            <a:avLst/>
          </a:prstGeom>
        </p:spPr>
        <p:txBody>
          <a:bodyPr vert="horz" wrap="square" lIns="123825" tIns="123825" rIns="57150" bIns="123825" rtlCol="0" anchor="ctr" anchorCtr="false">
            <a:noAutofit/>
          </a:bodyPr>
          <a:lstStyle/>
          <a:p>
            <a:pPr>
              <a:lnSpc>
                <a:spcPct val="150000"/>
              </a:lnSpc>
            </a:pPr>
            <a:r>
              <a:rPr lang="en-US" sz="2400" b="1">
                <a:solidFill>
                  <a:schemeClr val="accent1">
                    <a:alpha val="100000"/>
                  </a:schemeClr>
                </a:solidFill>
                <a:latin typeface="Microsoft Yahei"/>
                <a:ea typeface="Microsoft Yahei"/>
                <a:cs typeface="Microsoft Yahei"/>
              </a:rPr>
              <a:t>言论的客观性</a:t>
            </a:r>
            <a:endParaRPr lang="en-US" sz="2400" b="1">
              <a:solidFill>
                <a:schemeClr val="accent1">
                  <a:alpha val="100000"/>
                </a:schemeClr>
              </a:solidFill>
              <a:latin typeface="Microsoft Yahei"/>
              <a:ea typeface="Microsoft Yahei"/>
              <a:cs typeface="Microsoft Yahei"/>
            </a:endParaRPr>
          </a:p>
        </p:txBody>
      </p:sp>
      <p:sp>
        <p:nvSpPr>
          <p:cNvPr id="5" name="TextBox 5"/>
          <p:cNvSpPr txBox="true"/>
          <p:nvPr/>
        </p:nvSpPr>
        <p:spPr>
          <a:xfrm>
            <a:off x="1482606" y="3712973"/>
            <a:ext cx="4238625" cy="914400"/>
          </a:xfrm>
          <a:prstGeom prst="rect">
            <a:avLst/>
          </a:prstGeom>
        </p:spPr>
        <p:txBody>
          <a:bodyPr vert="horz" wrap="square" lIns="123825" tIns="123825" rIns="57150" bIns="123825" rtlCol="0" anchor="t" anchorCtr="false">
            <a:noAutofit/>
          </a:bodyPr>
          <a:lstStyle/>
          <a:p>
            <a:pPr>
              <a:lnSpc>
                <a:spcPct val="140000"/>
              </a:lnSpc>
            </a:pPr>
            <a:r>
              <a:rPr lang="en-US" sz="1500">
                <a:solidFill>
                  <a:schemeClr val="dk1">
                    <a:alpha val="100000"/>
                  </a:schemeClr>
                </a:solidFill>
                <a:latin typeface="Microsoft Yahei"/>
                <a:ea typeface="Microsoft Yahei"/>
                <a:cs typeface="Microsoft Yahei"/>
              </a:rPr>
              <a:t>是否带有恶意攻击、诋毁、侮辱等主观意图，是否试图误导公众、制造社会混乱。</a:t>
            </a:r>
            <a:endParaRPr lang="en-US" sz="1500">
              <a:solidFill>
                <a:schemeClr val="dk1">
                  <a:alpha val="100000"/>
                </a:schemeClr>
              </a:solidFill>
              <a:latin typeface="Microsoft Yahei"/>
              <a:ea typeface="Microsoft Yahei"/>
              <a:cs typeface="Microsoft Yahei"/>
            </a:endParaRPr>
          </a:p>
        </p:txBody>
      </p:sp>
      <p:sp>
        <p:nvSpPr>
          <p:cNvPr id="6" name="TextBox 6"/>
          <p:cNvSpPr txBox="true"/>
          <p:nvPr/>
        </p:nvSpPr>
        <p:spPr>
          <a:xfrm>
            <a:off x="1482606" y="3116450"/>
            <a:ext cx="4219575" cy="736876"/>
          </a:xfrm>
          <a:prstGeom prst="rect">
            <a:avLst/>
          </a:prstGeom>
        </p:spPr>
        <p:txBody>
          <a:bodyPr vert="horz" wrap="square" lIns="123825" tIns="123825" rIns="57150" bIns="123825" rtlCol="0" anchor="ctr" anchorCtr="false">
            <a:noAutofit/>
          </a:bodyPr>
          <a:lstStyle/>
          <a:p>
            <a:pPr>
              <a:lnSpc>
                <a:spcPct val="150000"/>
              </a:lnSpc>
            </a:pPr>
            <a:r>
              <a:rPr lang="en-US" sz="2400" b="1">
                <a:solidFill>
                  <a:schemeClr val="accent1">
                    <a:alpha val="100000"/>
                  </a:schemeClr>
                </a:solidFill>
                <a:latin typeface="Microsoft Yahei"/>
                <a:ea typeface="Microsoft Yahei"/>
                <a:cs typeface="Microsoft Yahei"/>
              </a:rPr>
              <a:t>言论的主观意图</a:t>
            </a:r>
            <a:endParaRPr lang="en-US" sz="2400" b="1">
              <a:solidFill>
                <a:schemeClr val="accent1">
                  <a:alpha val="100000"/>
                </a:schemeClr>
              </a:solidFill>
              <a:latin typeface="Microsoft Yahei"/>
              <a:ea typeface="Microsoft Yahei"/>
              <a:cs typeface="Microsoft Yahei"/>
            </a:endParaRPr>
          </a:p>
        </p:txBody>
      </p:sp>
      <p:sp>
        <p:nvSpPr>
          <p:cNvPr id="7" name="TextBox 7"/>
          <p:cNvSpPr txBox="true"/>
          <p:nvPr/>
        </p:nvSpPr>
        <p:spPr>
          <a:xfrm>
            <a:off x="1482606" y="5377103"/>
            <a:ext cx="4238625" cy="914400"/>
          </a:xfrm>
          <a:prstGeom prst="rect">
            <a:avLst/>
          </a:prstGeom>
        </p:spPr>
        <p:txBody>
          <a:bodyPr vert="horz" wrap="square" lIns="123825" tIns="123825" rIns="57150" bIns="123825" rtlCol="0" anchor="t" anchorCtr="false">
            <a:noAutofit/>
          </a:bodyPr>
          <a:lstStyle/>
          <a:p>
            <a:pPr>
              <a:lnSpc>
                <a:spcPct val="140000"/>
              </a:lnSpc>
            </a:pPr>
            <a:r>
              <a:rPr lang="en-US" sz="1500">
                <a:solidFill>
                  <a:schemeClr val="dk1">
                    <a:alpha val="100000"/>
                  </a:schemeClr>
                </a:solidFill>
                <a:latin typeface="Microsoft Yahei"/>
                <a:ea typeface="Microsoft Yahei"/>
                <a:cs typeface="Microsoft Yahei"/>
              </a:rPr>
              <a:t>是否对社会稳定、公共利益、他人合法权益造成不良影响或损害。</a:t>
            </a:r>
            <a:endParaRPr lang="en-US" sz="1500">
              <a:solidFill>
                <a:schemeClr val="dk1">
                  <a:alpha val="100000"/>
                </a:schemeClr>
              </a:solidFill>
              <a:latin typeface="Microsoft Yahei"/>
              <a:ea typeface="Microsoft Yahei"/>
              <a:cs typeface="Microsoft Yahei"/>
            </a:endParaRPr>
          </a:p>
        </p:txBody>
      </p:sp>
      <p:sp>
        <p:nvSpPr>
          <p:cNvPr id="8" name="TextBox 8"/>
          <p:cNvSpPr txBox="true"/>
          <p:nvPr/>
        </p:nvSpPr>
        <p:spPr>
          <a:xfrm>
            <a:off x="1482606" y="4799881"/>
            <a:ext cx="4219575" cy="749453"/>
          </a:xfrm>
          <a:prstGeom prst="rect">
            <a:avLst/>
          </a:prstGeom>
        </p:spPr>
        <p:txBody>
          <a:bodyPr vert="horz" wrap="square" lIns="123825" tIns="123825" rIns="57150" bIns="123825" rtlCol="0" anchor="ctr" anchorCtr="false">
            <a:noAutofit/>
          </a:bodyPr>
          <a:lstStyle/>
          <a:p>
            <a:pPr>
              <a:lnSpc>
                <a:spcPct val="150000"/>
              </a:lnSpc>
            </a:pPr>
            <a:r>
              <a:rPr lang="en-US" sz="2400" b="1">
                <a:solidFill>
                  <a:schemeClr val="accent1">
                    <a:alpha val="100000"/>
                  </a:schemeClr>
                </a:solidFill>
                <a:latin typeface="Microsoft Yahei"/>
                <a:ea typeface="Microsoft Yahei"/>
                <a:cs typeface="Microsoft Yahei"/>
              </a:rPr>
              <a:t>言论的社会影响</a:t>
            </a:r>
            <a:endParaRPr lang="en-US" sz="2400" b="1">
              <a:solidFill>
                <a:schemeClr val="accent1">
                  <a:alpha val="100000"/>
                </a:schemeClr>
              </a:solidFill>
              <a:latin typeface="Microsoft Yahei"/>
              <a:ea typeface="Microsoft Yahei"/>
              <a:cs typeface="Microsoft Yahei"/>
            </a:endParaRPr>
          </a:p>
        </p:txBody>
      </p:sp>
      <p:sp>
        <p:nvSpPr>
          <p:cNvPr id="9" name="TextBox 9"/>
          <p:cNvSpPr txBox="true"/>
          <p:nvPr/>
        </p:nvSpPr>
        <p:spPr>
          <a:xfrm>
            <a:off x="476023" y="265328"/>
            <a:ext cx="11239500" cy="893445"/>
          </a:xfrm>
          <a:prstGeom prst="rect">
            <a:avLst/>
          </a:prstGeom>
        </p:spPr>
        <p:txBody>
          <a:bodyPr vert="horz" wrap="square" lIns="123825" tIns="123825" rIns="57150" bIns="123825" rtlCol="0" anchor="t" anchorCtr="false">
            <a:spAutoFit/>
          </a:bodyPr>
          <a:lstStyle/>
          <a:p>
            <a:pPr>
              <a:lnSpc>
                <a:spcPct val="140000"/>
              </a:lnSpc>
            </a:pPr>
            <a:r>
              <a:rPr lang="en-US" sz="3000" b="1">
                <a:solidFill>
                  <a:schemeClr val="dk2">
                    <a:alpha val="100000"/>
                  </a:schemeClr>
                </a:solidFill>
                <a:latin typeface="Microsoft Yahei"/>
                <a:ea typeface="Microsoft Yahei"/>
                <a:cs typeface="Microsoft Yahei"/>
              </a:rPr>
              <a:t>有害言论</a:t>
            </a:r>
            <a:r>
              <a:rPr lang="zh-CN" altLang="en-US" sz="3000" b="1">
                <a:solidFill>
                  <a:schemeClr val="dk2">
                    <a:alpha val="100000"/>
                  </a:schemeClr>
                </a:solidFill>
                <a:latin typeface="Microsoft Yahei"/>
                <a:ea typeface="宋体" charset="0"/>
                <a:cs typeface="Microsoft Yahei"/>
              </a:rPr>
              <a:t>及危害行为</a:t>
            </a:r>
            <a:r>
              <a:rPr lang="en-US" sz="3000" b="1">
                <a:solidFill>
                  <a:schemeClr val="dk2">
                    <a:alpha val="100000"/>
                  </a:schemeClr>
                </a:solidFill>
                <a:latin typeface="Microsoft Yahei"/>
                <a:ea typeface="Microsoft Yahei"/>
                <a:cs typeface="Microsoft Yahei"/>
              </a:rPr>
              <a:t>的判定标准</a:t>
            </a:r>
            <a:endParaRPr lang="en-US" sz="3000" b="1">
              <a:solidFill>
                <a:schemeClr val="dk2">
                  <a:alpha val="100000"/>
                </a:schemeClr>
              </a:solidFill>
              <a:latin typeface="Microsoft Yahei"/>
              <a:ea typeface="Microsoft Yahei"/>
              <a:cs typeface="Microsoft Yahei"/>
            </a:endParaRPr>
          </a:p>
        </p:txBody>
      </p:sp>
      <p:sp>
        <p:nvSpPr>
          <p:cNvPr id="10" name="TextBox 10"/>
          <p:cNvSpPr txBox="true"/>
          <p:nvPr/>
        </p:nvSpPr>
        <p:spPr>
          <a:xfrm>
            <a:off x="542238" y="1676264"/>
            <a:ext cx="849630" cy="481965"/>
          </a:xfrm>
          <a:prstGeom prst="rect">
            <a:avLst/>
          </a:prstGeom>
        </p:spPr>
        <p:txBody>
          <a:bodyPr vert="horz" wrap="square" lIns="91440" tIns="45720" rIns="91440" bIns="45720" rtlCol="0" anchor="ctr" anchorCtr="false">
            <a:spAutoFit/>
          </a:bodyPr>
          <a:lstStyle/>
          <a:p>
            <a:pPr algn="ctr">
              <a:lnSpc>
                <a:spcPct val="100000"/>
              </a:lnSpc>
              <a:spcBef>
                <a:spcPts val="375"/>
              </a:spcBef>
            </a:pPr>
            <a:r>
              <a:rPr lang="en-US" sz="2400">
                <a:solidFill>
                  <a:schemeClr val="accent1">
                    <a:alpha val="100000"/>
                  </a:schemeClr>
                </a:solidFill>
                <a:latin typeface="Microsoft Yahei"/>
                <a:ea typeface="Microsoft Yahei"/>
                <a:cs typeface="Microsoft Yahei"/>
              </a:rPr>
              <a:t>01</a:t>
            </a:r>
            <a:endParaRPr lang="en-US" sz="2400">
              <a:solidFill>
                <a:schemeClr val="accent1">
                  <a:alpha val="100000"/>
                </a:schemeClr>
              </a:solidFill>
              <a:latin typeface="Microsoft Yahei"/>
              <a:ea typeface="Microsoft Yahei"/>
              <a:cs typeface="Microsoft Yahei"/>
            </a:endParaRPr>
          </a:p>
        </p:txBody>
      </p:sp>
      <p:sp>
        <p:nvSpPr>
          <p:cNvPr id="11" name="TextBox 11"/>
          <p:cNvSpPr txBox="true"/>
          <p:nvPr/>
        </p:nvSpPr>
        <p:spPr>
          <a:xfrm>
            <a:off x="542238" y="3414840"/>
            <a:ext cx="849630" cy="481965"/>
          </a:xfrm>
          <a:prstGeom prst="rect">
            <a:avLst/>
          </a:prstGeom>
        </p:spPr>
        <p:txBody>
          <a:bodyPr vert="horz" wrap="square" lIns="91440" tIns="45720" rIns="91440" bIns="45720" rtlCol="0" anchor="ctr" anchorCtr="false">
            <a:spAutoFit/>
          </a:bodyPr>
          <a:lstStyle/>
          <a:p>
            <a:pPr algn="ctr">
              <a:lnSpc>
                <a:spcPct val="100000"/>
              </a:lnSpc>
              <a:spcBef>
                <a:spcPts val="375"/>
              </a:spcBef>
            </a:pPr>
            <a:r>
              <a:rPr lang="en-US" sz="2400">
                <a:solidFill>
                  <a:schemeClr val="accent1">
                    <a:alpha val="100000"/>
                  </a:schemeClr>
                </a:solidFill>
                <a:latin typeface="Microsoft Yahei"/>
                <a:ea typeface="Microsoft Yahei"/>
                <a:cs typeface="Microsoft Yahei"/>
              </a:rPr>
              <a:t>02</a:t>
            </a:r>
            <a:endParaRPr lang="en-US" sz="2400">
              <a:solidFill>
                <a:schemeClr val="accent1">
                  <a:alpha val="100000"/>
                </a:schemeClr>
              </a:solidFill>
              <a:latin typeface="Microsoft Yahei"/>
              <a:ea typeface="Microsoft Yahei"/>
              <a:cs typeface="Microsoft Yahei"/>
            </a:endParaRPr>
          </a:p>
        </p:txBody>
      </p:sp>
      <p:sp>
        <p:nvSpPr>
          <p:cNvPr id="12" name="TextBox 12"/>
          <p:cNvSpPr txBox="true"/>
          <p:nvPr/>
        </p:nvSpPr>
        <p:spPr>
          <a:xfrm>
            <a:off x="542238" y="5136121"/>
            <a:ext cx="849630" cy="481965"/>
          </a:xfrm>
          <a:prstGeom prst="rect">
            <a:avLst/>
          </a:prstGeom>
        </p:spPr>
        <p:txBody>
          <a:bodyPr vert="horz" wrap="square" lIns="91440" tIns="45720" rIns="91440" bIns="45720" rtlCol="0" anchor="ctr" anchorCtr="false">
            <a:spAutoFit/>
          </a:bodyPr>
          <a:lstStyle/>
          <a:p>
            <a:pPr algn="ctr">
              <a:lnSpc>
                <a:spcPct val="100000"/>
              </a:lnSpc>
              <a:spcBef>
                <a:spcPts val="375"/>
              </a:spcBef>
            </a:pPr>
            <a:r>
              <a:rPr lang="en-US" sz="2400">
                <a:solidFill>
                  <a:schemeClr val="accent1">
                    <a:alpha val="100000"/>
                  </a:schemeClr>
                </a:solidFill>
                <a:latin typeface="Microsoft Yahei"/>
                <a:ea typeface="Microsoft Yahei"/>
                <a:cs typeface="Microsoft Yahei"/>
              </a:rPr>
              <a:t>03</a:t>
            </a:r>
            <a:endParaRPr lang="en-US" sz="2400">
              <a:solidFill>
                <a:schemeClr val="accent1">
                  <a:alpha val="100000"/>
                </a:schemeClr>
              </a:solidFill>
              <a:latin typeface="Microsoft Yahei"/>
              <a:ea typeface="Microsoft Yahei"/>
              <a:cs typeface="Microsoft Yahei"/>
            </a:endParaRPr>
          </a:p>
        </p:txBody>
      </p:sp>
      <p:sp>
        <p:nvSpPr>
          <p:cNvPr id="13" name="AutoShape 13"/>
          <p:cNvSpPr/>
          <p:nvPr/>
        </p:nvSpPr>
        <p:spPr>
          <a:xfrm>
            <a:off x="647738" y="1597932"/>
            <a:ext cx="638629" cy="638629"/>
          </a:xfrm>
          <a:prstGeom prst="rect">
            <a:avLst/>
          </a:prstGeom>
          <a:noFill/>
          <a:ln w="19050">
            <a:solidFill>
              <a:schemeClr val="accent1">
                <a:alpha val="100000"/>
              </a:schemeClr>
            </a:solidFill>
            <a:prstDash val="solid"/>
          </a:ln>
        </p:spPr>
      </p:sp>
      <p:sp>
        <p:nvSpPr>
          <p:cNvPr id="14" name="AutoShape 14"/>
          <p:cNvSpPr/>
          <p:nvPr/>
        </p:nvSpPr>
        <p:spPr>
          <a:xfrm>
            <a:off x="647738" y="3327861"/>
            <a:ext cx="638629" cy="638629"/>
          </a:xfrm>
          <a:prstGeom prst="rect">
            <a:avLst/>
          </a:prstGeom>
          <a:noFill/>
          <a:ln w="19050">
            <a:solidFill>
              <a:schemeClr val="accent1">
                <a:alpha val="100000"/>
              </a:schemeClr>
            </a:solidFill>
            <a:prstDash val="solid"/>
          </a:ln>
        </p:spPr>
      </p:sp>
      <p:sp>
        <p:nvSpPr>
          <p:cNvPr id="15" name="AutoShape 15"/>
          <p:cNvSpPr/>
          <p:nvPr/>
        </p:nvSpPr>
        <p:spPr>
          <a:xfrm>
            <a:off x="647738" y="5057789"/>
            <a:ext cx="638629" cy="638629"/>
          </a:xfrm>
          <a:prstGeom prst="rect">
            <a:avLst/>
          </a:prstGeom>
          <a:noFill/>
          <a:ln w="19050">
            <a:solidFill>
              <a:schemeClr val="accent1">
                <a:alpha val="100000"/>
              </a:schemeClr>
            </a:solidFill>
            <a:prstDash val="solid"/>
          </a:ln>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true">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true"/>
          </p:cNvPicPr>
          <p:nvPr/>
        </p:nvPicPr>
        <p:blipFill>
          <a:blip r:embed="rId2">
            <a:alphaModFix amt="100000"/>
          </a:blip>
          <a:srcRect l="12465" r="12465"/>
          <a:stretch>
            <a:fillRect/>
          </a:stretch>
        </p:blipFill>
        <p:spPr>
          <a:xfrm>
            <a:off x="6822813" y="3719013"/>
            <a:ext cx="2701660" cy="2699124"/>
          </a:xfrm>
          <a:prstGeom prst="diamond">
            <a:avLst/>
          </a:prstGeom>
        </p:spPr>
      </p:pic>
      <p:pic>
        <p:nvPicPr>
          <p:cNvPr id="3" name="Picture 3"/>
          <p:cNvPicPr>
            <a:picLocks noChangeAspect="true"/>
          </p:cNvPicPr>
          <p:nvPr/>
        </p:nvPicPr>
        <p:blipFill>
          <a:blip r:embed="rId3">
            <a:alphaModFix amt="100000"/>
          </a:blip>
          <a:srcRect l="9587" r="9587"/>
          <a:stretch>
            <a:fillRect/>
          </a:stretch>
        </p:blipFill>
        <p:spPr>
          <a:xfrm>
            <a:off x="7719270" y="1064801"/>
            <a:ext cx="3836142" cy="3832540"/>
          </a:xfrm>
          <a:prstGeom prst="diamond">
            <a:avLst/>
          </a:prstGeom>
        </p:spPr>
      </p:pic>
      <p:sp>
        <p:nvSpPr>
          <p:cNvPr id="4" name="TextBox 4"/>
          <p:cNvSpPr txBox="true"/>
          <p:nvPr/>
        </p:nvSpPr>
        <p:spPr>
          <a:xfrm>
            <a:off x="1218874" y="1875949"/>
            <a:ext cx="5367290" cy="3901440"/>
          </a:xfrm>
          <a:prstGeom prst="rect">
            <a:avLst/>
          </a:prstGeom>
        </p:spPr>
        <p:txBody>
          <a:bodyPr vert="horz" wrap="square" lIns="123825" tIns="123825" rIns="57150" bIns="123825" rtlCol="0" anchor="t" anchorCtr="false">
            <a:normAutofit/>
          </a:bodyPr>
          <a:lstStyle/>
          <a:p>
            <a:pPr>
              <a:lnSpc>
                <a:spcPct val="140000"/>
              </a:lnSpc>
            </a:pPr>
            <a:r>
              <a:rPr lang="en-US" sz="1500" b="1">
                <a:solidFill>
                  <a:schemeClr val="accent1">
                    <a:alpha val="100000"/>
                  </a:schemeClr>
                </a:solidFill>
                <a:latin typeface="Microsoft Yahei"/>
                <a:ea typeface="Microsoft Yahei"/>
                <a:cs typeface="Microsoft Yahei"/>
              </a:rPr>
              <a:t>《中华人民共和国宪法》</a:t>
            </a:r>
            <a:endParaRPr lang="en-US" sz="1500" b="1">
              <a:solidFill>
                <a:schemeClr val="accent1">
                  <a:alpha val="100000"/>
                </a:schemeClr>
              </a:solidFill>
              <a:latin typeface="Microsoft Yahei"/>
              <a:ea typeface="Microsoft Yahei"/>
              <a:cs typeface="Microsoft Yahei"/>
            </a:endParaRPr>
          </a:p>
          <a:p>
            <a:pPr>
              <a:lnSpc>
                <a:spcPct val="140000"/>
              </a:lnSpc>
            </a:pPr>
            <a:r>
              <a:rPr lang="en-US" sz="1500">
                <a:solidFill>
                  <a:schemeClr val="dk1">
                    <a:alpha val="100000"/>
                  </a:schemeClr>
                </a:solidFill>
                <a:latin typeface="Microsoft Yahei"/>
                <a:ea typeface="Microsoft Yahei"/>
                <a:cs typeface="Microsoft Yahei"/>
              </a:rPr>
              <a:t>宪法是国家的根本大法，规定了公民的基本权利和义务，包括言论自由的权利和限制。</a:t>
            </a:r>
            <a:endParaRPr lang="en-US" sz="1500">
              <a:solidFill>
                <a:schemeClr val="dk1">
                  <a:alpha val="100000"/>
                </a:schemeClr>
              </a:solidFill>
              <a:latin typeface="Microsoft Yahei"/>
              <a:ea typeface="Microsoft Yahei"/>
              <a:cs typeface="Microsoft Yahei"/>
            </a:endParaRPr>
          </a:p>
          <a:p>
            <a:pPr>
              <a:lnSpc>
                <a:spcPct val="140000"/>
              </a:lnSpc>
            </a:pPr>
            <a:r>
              <a:rPr lang="en-US" sz="1500" b="1">
                <a:solidFill>
                  <a:schemeClr val="accent1">
                    <a:alpha val="100000"/>
                  </a:schemeClr>
                </a:solidFill>
                <a:latin typeface="Microsoft Yahei"/>
                <a:ea typeface="Microsoft Yahei"/>
                <a:cs typeface="Microsoft Yahei"/>
              </a:rPr>
              <a:t>《中华人民共和国刑法》</a:t>
            </a:r>
            <a:endParaRPr lang="en-US" sz="1500" b="1">
              <a:solidFill>
                <a:schemeClr val="accent1">
                  <a:alpha val="100000"/>
                </a:schemeClr>
              </a:solidFill>
              <a:latin typeface="Microsoft Yahei"/>
              <a:ea typeface="Microsoft Yahei"/>
              <a:cs typeface="Microsoft Yahei"/>
            </a:endParaRPr>
          </a:p>
          <a:p>
            <a:pPr>
              <a:lnSpc>
                <a:spcPct val="140000"/>
              </a:lnSpc>
            </a:pPr>
            <a:r>
              <a:rPr lang="en-US" sz="1500">
                <a:solidFill>
                  <a:schemeClr val="dk1">
                    <a:alpha val="100000"/>
                  </a:schemeClr>
                </a:solidFill>
                <a:latin typeface="Microsoft Yahei"/>
                <a:ea typeface="Microsoft Yahei"/>
                <a:cs typeface="Microsoft Yahei"/>
              </a:rPr>
              <a:t>刑法对煽动分裂国家、破坏国家统一，煽动民族仇恨、民族歧视等犯罪行为进行了明确规定。</a:t>
            </a:r>
            <a:endParaRPr lang="en-US" sz="1500">
              <a:solidFill>
                <a:schemeClr val="dk1">
                  <a:alpha val="100000"/>
                </a:schemeClr>
              </a:solidFill>
              <a:latin typeface="Microsoft Yahei"/>
              <a:ea typeface="Microsoft Yahei"/>
              <a:cs typeface="Microsoft Yahei"/>
            </a:endParaRPr>
          </a:p>
          <a:p>
            <a:pPr>
              <a:lnSpc>
                <a:spcPct val="140000"/>
              </a:lnSpc>
            </a:pPr>
            <a:r>
              <a:rPr lang="en-US" sz="1500" b="1">
                <a:solidFill>
                  <a:schemeClr val="accent1">
                    <a:alpha val="100000"/>
                  </a:schemeClr>
                </a:solidFill>
                <a:latin typeface="Microsoft Yahei"/>
                <a:ea typeface="Microsoft Yahei"/>
                <a:cs typeface="Microsoft Yahei"/>
              </a:rPr>
              <a:t>《中华人民共和国网络安全法》</a:t>
            </a:r>
            <a:endParaRPr lang="en-US" sz="1500" b="1">
              <a:solidFill>
                <a:schemeClr val="accent1">
                  <a:alpha val="100000"/>
                </a:schemeClr>
              </a:solidFill>
              <a:latin typeface="Microsoft Yahei"/>
              <a:ea typeface="Microsoft Yahei"/>
              <a:cs typeface="Microsoft Yahei"/>
            </a:endParaRPr>
          </a:p>
          <a:p>
            <a:pPr>
              <a:lnSpc>
                <a:spcPct val="140000"/>
              </a:lnSpc>
            </a:pPr>
            <a:r>
              <a:rPr lang="en-US" sz="1500">
                <a:solidFill>
                  <a:schemeClr val="dk1">
                    <a:alpha val="100000"/>
                  </a:schemeClr>
                </a:solidFill>
                <a:latin typeface="Microsoft Yahei"/>
                <a:ea typeface="Microsoft Yahei"/>
                <a:cs typeface="Microsoft Yahei"/>
              </a:rPr>
              <a:t>网络安全法要求网络运营者应当加强对其用户发布的信息的管理，发现法律、行政法规禁止发布或者传输的信息的，应当立即停止传输该信息，采取消除等处置措施，防止信息扩散，保存有关记录，并向有关主管部门报告。</a:t>
            </a:r>
            <a:endParaRPr lang="en-US" sz="1500">
              <a:solidFill>
                <a:schemeClr val="dk1">
                  <a:alpha val="100000"/>
                </a:schemeClr>
              </a:solidFill>
              <a:latin typeface="Microsoft Yahei"/>
              <a:ea typeface="Microsoft Yahei"/>
              <a:cs typeface="Microsoft Yahei"/>
            </a:endParaRPr>
          </a:p>
        </p:txBody>
      </p:sp>
      <p:sp>
        <p:nvSpPr>
          <p:cNvPr id="5" name="TextBox 5"/>
          <p:cNvSpPr txBox="true"/>
          <p:nvPr/>
        </p:nvSpPr>
        <p:spPr>
          <a:xfrm>
            <a:off x="476023" y="265328"/>
            <a:ext cx="11239500" cy="914400"/>
          </a:xfrm>
          <a:prstGeom prst="rect">
            <a:avLst/>
          </a:prstGeom>
        </p:spPr>
        <p:txBody>
          <a:bodyPr vert="horz" wrap="square" lIns="123825" tIns="123825" rIns="57150" bIns="123825" rtlCol="0" anchor="ctr" anchorCtr="false">
            <a:noAutofit/>
          </a:bodyPr>
          <a:lstStyle/>
          <a:p>
            <a:pPr>
              <a:lnSpc>
                <a:spcPct val="140000"/>
              </a:lnSpc>
            </a:pPr>
            <a:r>
              <a:rPr lang="en-US" sz="3000" b="1">
                <a:solidFill>
                  <a:schemeClr val="dk2">
                    <a:alpha val="100000"/>
                  </a:schemeClr>
                </a:solidFill>
                <a:latin typeface="Microsoft Yahei"/>
                <a:ea typeface="Microsoft Yahei"/>
                <a:cs typeface="Microsoft Yahei"/>
              </a:rPr>
              <a:t>法律法规依据</a:t>
            </a:r>
            <a:endParaRPr lang="en-US" sz="3000" b="1">
              <a:solidFill>
                <a:schemeClr val="dk2">
                  <a:alpha val="100000"/>
                </a:schemeClr>
              </a:solidFill>
              <a:latin typeface="Microsoft Yahei"/>
              <a:ea typeface="Microsoft Yahei"/>
              <a:cs typeface="Microsoft Yahei"/>
            </a:endParaRPr>
          </a:p>
        </p:txBody>
      </p:sp>
    </p:spTree>
  </p:cSld>
  <p:clrMapOvr>
    <a:masterClrMapping/>
  </p:clrMapOvr>
</p:sld>
</file>

<file path=ppt/theme/theme1.xml><?xml version="1.0" encoding="utf-8"?>
<a:theme xmlns:a="http://schemas.openxmlformats.org/drawingml/2006/main" name="Office Theme">
  <a:themeElements>
    <a:clrScheme name="Office">
      <a:dk1>
        <a:srgbClr val="FFFFFF"/>
      </a:dk1>
      <a:lt1>
        <a:srgbClr val="000C1C"/>
      </a:lt1>
      <a:dk2>
        <a:srgbClr val="FFFFFF"/>
      </a:dk2>
      <a:lt2>
        <a:srgbClr val="152442"/>
      </a:lt2>
      <a:accent1>
        <a:srgbClr val="013BBE"/>
      </a:accent1>
      <a:accent2>
        <a:srgbClr val="013BBE"/>
      </a:accent2>
      <a:accent3>
        <a:srgbClr val="0463E2"/>
      </a:accent3>
      <a:accent4>
        <a:srgbClr val="0D3F86"/>
      </a:accent4>
      <a:accent5>
        <a:srgbClr val="0F5EBC"/>
      </a:accent5>
      <a:accent6>
        <a:srgbClr val="2878D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2800</Words>
  <Application>WPS 演示</Application>
  <PresentationFormat>On-screen Show (4:3)</PresentationFormat>
  <Paragraphs>269</Paragraphs>
  <Slides>27</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27</vt:i4>
      </vt:variant>
    </vt:vector>
  </HeadingPairs>
  <TitlesOfParts>
    <vt:vector size="43" baseType="lpstr">
      <vt:lpstr>Arial</vt:lpstr>
      <vt:lpstr>宋体</vt:lpstr>
      <vt:lpstr>Wingdings</vt:lpstr>
      <vt:lpstr>DejaVu Sans</vt:lpstr>
      <vt:lpstr>Microsoft Yahei</vt:lpstr>
      <vt:lpstr>URW Bookman</vt:lpstr>
      <vt:lpstr>Arial</vt:lpstr>
      <vt:lpstr>宋体</vt:lpstr>
      <vt:lpstr>微软雅黑</vt:lpstr>
      <vt:lpstr>方正黑体_GBK</vt:lpstr>
      <vt:lpstr>方正书宋_GBK</vt:lpstr>
      <vt:lpstr>微软雅黑</vt:lpstr>
      <vt:lpstr>Arial Unicode MS</vt:lpstr>
      <vt:lpstr>Calibri</vt:lpstr>
      <vt:lpstr>Standard Symbols PS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greatwall</cp:lastModifiedBy>
  <cp:revision>9</cp:revision>
  <dcterms:created xsi:type="dcterms:W3CDTF">2024-09-02T02:25:32Z</dcterms:created>
  <dcterms:modified xsi:type="dcterms:W3CDTF">2024-09-02T02:25:32Z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2052-11.8.2.10290</vt:lpwstr>
  </property>
</Properties>
</file>