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9" r:id="rId3"/>
    <p:sldId id="284" r:id="rId4"/>
    <p:sldId id="257" r:id="rId5"/>
    <p:sldId id="258" r:id="rId6"/>
    <p:sldId id="259" r:id="rId7"/>
    <p:sldId id="28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image" Target="../media/image10.jpeg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2.jpeg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image" Target="../media/image11.jpeg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image" Target="../media/image16.jpe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7.jpeg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8.jpeg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>
            <a:off x="1229733" y="1302999"/>
            <a:ext cx="9732534" cy="2275165"/>
          </a:xfrm>
          <a:prstGeom prst="rect">
            <a:avLst/>
          </a:prstGeom>
        </p:spPr>
        <p:txBody>
          <a:bodyPr vert="horz" wrap="square" lIns="114300" tIns="57150" rIns="114300" bIns="57150" rtlCol="0" anchor="b" anchorCtr="false"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zh-CN" altLang="en-US" sz="57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</a:t>
            </a:r>
            <a:r>
              <a:rPr lang="en-US" sz="57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禁止传播网络谣言</a:t>
            </a:r>
            <a:endParaRPr lang="en-US" sz="57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true"/>
          </p:cNvPicPr>
          <p:nvPr/>
        </p:nvPicPr>
        <p:blipFill>
          <a:blip r:embed="rId2"/>
          <a:srcRect l="3625" r="3625"/>
          <a:stretch>
            <a:fillRect/>
          </a:stretch>
        </p:blipFill>
        <p:spPr>
          <a:xfrm>
            <a:off x="552651" y="1629738"/>
            <a:ext cx="4219249" cy="4219249"/>
          </a:xfrm>
          <a:prstGeom prst="ellipse">
            <a:avLst/>
          </a:prstGeom>
        </p:spPr>
      </p:pic>
      <p:sp>
        <p:nvSpPr>
          <p:cNvPr id="3" name="TextBox 3"/>
          <p:cNvSpPr txBox="true"/>
          <p:nvPr/>
        </p:nvSpPr>
        <p:spPr>
          <a:xfrm>
            <a:off x="5316538" y="1567945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false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诽谤中伤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true"/>
          <p:nvPr/>
        </p:nvSpPr>
        <p:spPr>
          <a:xfrm>
            <a:off x="5316538" y="2054291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网络谣言往往包含对个人进行无端的指责和诽谤，严重损害个人名誉。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true"/>
          <p:nvPr/>
        </p:nvSpPr>
        <p:spPr>
          <a:xfrm>
            <a:off x="5344099" y="3218179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false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侵犯隐私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true"/>
          <p:nvPr/>
        </p:nvSpPr>
        <p:spPr>
          <a:xfrm>
            <a:off x="5344099" y="3704525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谣言制造者经常通过披露个人隐私信息来吸引关注，这种行为严重侵犯了个人隐私权。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true"/>
          <p:nvPr/>
        </p:nvSpPr>
        <p:spPr>
          <a:xfrm>
            <a:off x="5371661" y="4868412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false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误导公众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true"/>
          <p:nvPr/>
        </p:nvSpPr>
        <p:spPr>
          <a:xfrm>
            <a:off x="5371661" y="5354759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网络谣言的传播会误导公众对个人的认知，造成不必要的误解和偏见。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true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对个人名誉损害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custDataLst>
              <p:tags r:id="rId2"/>
            </p:custDataLst>
          </p:nvPr>
        </p:nvSpPr>
        <p:spPr>
          <a:xfrm>
            <a:off x="8282340" y="2341090"/>
            <a:ext cx="3487460" cy="3588254"/>
          </a:xfrm>
          <a:prstGeom prst="roundRect">
            <a:avLst>
              <a:gd name="adj" fmla="val 684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>
            <p:custDataLst>
              <p:tags r:id="rId3"/>
            </p:custDataLst>
          </p:nvPr>
        </p:nvSpPr>
        <p:spPr>
          <a:xfrm>
            <a:off x="4377090" y="2341090"/>
            <a:ext cx="3487460" cy="3588254"/>
          </a:xfrm>
          <a:prstGeom prst="roundRect">
            <a:avLst>
              <a:gd name="adj" fmla="val 684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>
            <p:custDataLst>
              <p:tags r:id="rId4"/>
            </p:custDataLst>
          </p:nvPr>
        </p:nvSpPr>
        <p:spPr>
          <a:xfrm>
            <a:off x="471840" y="2341090"/>
            <a:ext cx="3487460" cy="3588254"/>
          </a:xfrm>
          <a:prstGeom prst="roundRect">
            <a:avLst>
              <a:gd name="adj" fmla="val 684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TextBox 5"/>
          <p:cNvSpPr txBox="true"/>
          <p:nvPr>
            <p:custDataLst>
              <p:tags r:id="rId5"/>
            </p:custDataLst>
          </p:nvPr>
        </p:nvSpPr>
        <p:spPr>
          <a:xfrm>
            <a:off x="882070" y="3930616"/>
            <a:ext cx="2667000" cy="1452770"/>
          </a:xfrm>
          <a:prstGeom prst="rect">
            <a:avLst/>
          </a:prstGeom>
        </p:spPr>
        <p:txBody>
          <a:bodyPr vert="horz" wrap="square" lIns="114300" tIns="57150" rIns="114300" bIns="57150" rtlCol="0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某些网络谣言涉及社会公共安全，如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疫情期间的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虚假疫情信息，可能引发社会恐慌和混乱。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true"/>
          <p:nvPr>
            <p:custDataLst>
              <p:tags r:id="rId6"/>
            </p:custDataLst>
          </p:nvPr>
        </p:nvSpPr>
        <p:spPr>
          <a:xfrm>
            <a:off x="882070" y="3181752"/>
            <a:ext cx="2667000" cy="527118"/>
          </a:xfrm>
          <a:prstGeom prst="rect">
            <a:avLst/>
          </a:prstGeom>
        </p:spPr>
        <p:txBody>
          <a:bodyPr vert="horz" wrap="square" lIns="114300" tIns="57150" rIns="114300" bIns="57150" rtlCol="0" anchor="ctr" anchorCtr="fals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引发恐慌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true"/>
          <p:nvPr/>
        </p:nvSpPr>
        <p:spPr>
          <a:xfrm>
            <a:off x="456973" y="30469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fals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对社会秩序破坏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8"/>
          <p:cNvPicPr>
            <a:picLocks noChangeAspect="true"/>
          </p:cNvPicPr>
          <p:nvPr>
            <p:custDataLst>
              <p:tags r:id="rId7"/>
            </p:custDataLst>
          </p:nvPr>
        </p:nvPicPr>
        <p:blipFill>
          <a:blip r:embed="rId8"/>
          <a:srcRect l="13042" r="13042"/>
          <a:stretch>
            <a:fillRect/>
          </a:stretch>
        </p:blipFill>
        <p:spPr>
          <a:xfrm>
            <a:off x="2414694" y="1693793"/>
            <a:ext cx="1294595" cy="1294595"/>
          </a:xfrm>
          <a:prstGeom prst="roundRect">
            <a:avLst/>
          </a:prstGeom>
        </p:spPr>
      </p:pic>
      <p:sp>
        <p:nvSpPr>
          <p:cNvPr id="9" name="TextBox 9"/>
          <p:cNvSpPr txBox="true"/>
          <p:nvPr>
            <p:custDataLst>
              <p:tags r:id="rId9"/>
            </p:custDataLst>
          </p:nvPr>
        </p:nvSpPr>
        <p:spPr>
          <a:xfrm>
            <a:off x="4787321" y="3945231"/>
            <a:ext cx="2667000" cy="1452770"/>
          </a:xfrm>
          <a:prstGeom prst="rect">
            <a:avLst/>
          </a:prstGeom>
        </p:spPr>
        <p:txBody>
          <a:bodyPr vert="horz" wrap="square" lIns="114300" tIns="57150" rIns="114300" bIns="57150" rtlCol="0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经济类谣言的传播可能导致市场恐慌，影响投资者信心，进而扰乱正常的市场秩序。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true"/>
          <p:nvPr>
            <p:custDataLst>
              <p:tags r:id="rId10"/>
            </p:custDataLst>
          </p:nvPr>
        </p:nvSpPr>
        <p:spPr>
          <a:xfrm>
            <a:off x="4787321" y="3196367"/>
            <a:ext cx="2667000" cy="527118"/>
          </a:xfrm>
          <a:prstGeom prst="rect">
            <a:avLst/>
          </a:prstGeom>
        </p:spPr>
        <p:txBody>
          <a:bodyPr vert="horz" wrap="square" lIns="114300" tIns="57150" rIns="114300" bIns="57150" rtlCol="0" anchor="ctr" anchorCtr="fals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扰乱市场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Picture 11"/>
          <p:cNvPicPr>
            <a:picLocks noChangeAspect="true"/>
          </p:cNvPicPr>
          <p:nvPr>
            <p:custDataLst>
              <p:tags r:id="rId11"/>
            </p:custDataLst>
          </p:nvPr>
        </p:nvPicPr>
        <p:blipFill>
          <a:blip r:embed="rId12"/>
          <a:srcRect l="10000" r="10000"/>
          <a:stretch>
            <a:fillRect/>
          </a:stretch>
        </p:blipFill>
        <p:spPr>
          <a:xfrm>
            <a:off x="6319944" y="1708408"/>
            <a:ext cx="1294595" cy="1294595"/>
          </a:xfrm>
          <a:prstGeom prst="roundRect">
            <a:avLst/>
          </a:prstGeom>
        </p:spPr>
      </p:pic>
      <p:sp>
        <p:nvSpPr>
          <p:cNvPr id="12" name="TextBox 12"/>
          <p:cNvSpPr txBox="true"/>
          <p:nvPr>
            <p:custDataLst>
              <p:tags r:id="rId13"/>
            </p:custDataLst>
          </p:nvPr>
        </p:nvSpPr>
        <p:spPr>
          <a:xfrm>
            <a:off x="8692571" y="3939687"/>
            <a:ext cx="2667000" cy="1452770"/>
          </a:xfrm>
          <a:prstGeom prst="rect">
            <a:avLst/>
          </a:prstGeom>
        </p:spPr>
        <p:txBody>
          <a:bodyPr vert="horz" wrap="square" lIns="114300" tIns="57150" rIns="114300" bIns="57150" rtlCol="0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网络谣言破坏社会信任体系，导致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网络诚信和欺骗的天秤倾斜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true"/>
          <p:nvPr>
            <p:custDataLst>
              <p:tags r:id="rId14"/>
            </p:custDataLst>
          </p:nvPr>
        </p:nvSpPr>
        <p:spPr>
          <a:xfrm>
            <a:off x="8692571" y="3190824"/>
            <a:ext cx="2667000" cy="527118"/>
          </a:xfrm>
          <a:prstGeom prst="rect">
            <a:avLst/>
          </a:prstGeom>
        </p:spPr>
        <p:txBody>
          <a:bodyPr vert="horz" wrap="square" lIns="114300" tIns="57150" rIns="114300" bIns="57150" rtlCol="0" anchor="ctr" anchorCtr="fals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破坏信任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Picture 14"/>
          <p:cNvPicPr>
            <a:picLocks noChangeAspect="true"/>
          </p:cNvPicPr>
          <p:nvPr>
            <p:custDataLst>
              <p:tags r:id="rId15"/>
            </p:custDataLst>
          </p:nvPr>
        </p:nvPicPr>
        <p:blipFill>
          <a:blip r:embed="rId16"/>
          <a:srcRect/>
          <a:stretch>
            <a:fillRect/>
          </a:stretch>
        </p:blipFill>
        <p:spPr>
          <a:xfrm>
            <a:off x="10225194" y="1702864"/>
            <a:ext cx="1294595" cy="1294595"/>
          </a:xfrm>
          <a:prstGeom prst="round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true"/>
          </p:cNvPicPr>
          <p:nvPr/>
        </p:nvPicPr>
        <p:blipFill>
          <a:blip r:embed="rId2">
            <a:alphaModFix amt="100000"/>
          </a:blip>
          <a:srcRect l="8529" r="8529"/>
          <a:stretch>
            <a:fillRect/>
          </a:stretch>
        </p:blipFill>
        <p:spPr>
          <a:xfrm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id="3" name="TextBox 3"/>
          <p:cNvSpPr txBox="true"/>
          <p:nvPr/>
        </p:nvSpPr>
        <p:spPr>
          <a:xfrm>
            <a:off x="1482606" y="1947878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政治类谣言的传播可能危害国家政治稳定，破坏民族团结和社会和谐。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true"/>
          <p:nvPr/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false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危害政治稳定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true"/>
          <p:nvPr/>
        </p:nvSpPr>
        <p:spPr>
          <a:xfrm>
            <a:off x="1482606" y="371297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一些网络谣言可能涉及国家机密信息，其传播对国家安全构成严重威胁。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true"/>
          <p:nvPr/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false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泄露国家机密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true"/>
          <p:nvPr/>
        </p:nvSpPr>
        <p:spPr>
          <a:xfrm>
            <a:off x="1482606" y="537710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网络谣言的传播可能干扰政府公共决策，影响政策制定和实施效果。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true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false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干扰公共决策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true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fals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对国家安全威胁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true"/>
          <p:nvPr/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fals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true"/>
          <p:nvPr/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fals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true"/>
          <p:nvPr/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fals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AutoShape 14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>
            <a:off x="5070021" y="1411090"/>
            <a:ext cx="2051957" cy="1842306"/>
          </a:xfrm>
          <a:prstGeom prst="rect">
            <a:avLst/>
          </a:prstGeom>
        </p:spPr>
        <p:txBody>
          <a:bodyPr vert="horz" wrap="square" lIns="114300" tIns="57150" rIns="114300" bIns="57150" rtlCol="0" anchor="ctr" anchorCtr="fals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8000" b="1">
                <a:solidFill>
                  <a:srgbClr val="B3CEFF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8000" b="1">
              <a:solidFill>
                <a:srgbClr val="B3CEFF">
                  <a:alpha val="100000"/>
                </a:srgbClr>
              </a:solidFill>
              <a:highlight>
                <a:srgbClr val="000000">
                  <a:alpha val="0"/>
                </a:srgbClr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true"/>
          <p:nvPr/>
        </p:nvSpPr>
        <p:spPr>
          <a:xfrm>
            <a:off x="853596" y="3253396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法律法规与监管措施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true"/>
          </p:cNvPicPr>
          <p:nvPr/>
        </p:nvPicPr>
        <p:blipFill>
          <a:blip r:embed="rId2">
            <a:alphaModFix amt="100000"/>
          </a:blip>
          <a:srcRect l="25063" r="25063"/>
          <a:stretch>
            <a:fillRect/>
          </a:stretch>
        </p:blipFill>
        <p:spPr>
          <a:xfrm>
            <a:off x="615557" y="1293101"/>
            <a:ext cx="3938035" cy="525071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232060" y="1718638"/>
            <a:ext cx="7211308" cy="4522346"/>
          </a:xfrm>
          <a:prstGeom prst="roundRect">
            <a:avLst>
              <a:gd name="adj" fmla="val 4504"/>
            </a:avLst>
          </a:prstGeom>
          <a:solidFill>
            <a:srgbClr val="FFFFFF">
              <a:alpha val="100000"/>
            </a:srgbClr>
          </a:solidFill>
          <a:effectLst>
            <a:outerShdw blurRad="381000">
              <a:srgbClr val="000000">
                <a:alpha val="7000"/>
              </a:srgbClr>
            </a:outerShdw>
          </a:effectLst>
        </p:spPr>
      </p:sp>
      <p:sp>
        <p:nvSpPr>
          <p:cNvPr id="4" name="TextBox 4"/>
          <p:cNvSpPr txBox="true"/>
          <p:nvPr/>
        </p:nvSpPr>
        <p:spPr>
          <a:xfrm>
            <a:off x="4599214" y="2711090"/>
            <a:ext cx="6477000" cy="1257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《中华人民共和国治安管理处罚法》第二十五条明确规定了对散布谣言行为的处罚，包括行政拘留和罚款等；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true"/>
          <p:nvPr/>
        </p:nvSpPr>
        <p:spPr>
          <a:xfrm>
            <a:off x="4599214" y="2143575"/>
            <a:ext cx="6477000" cy="645267"/>
          </a:xfrm>
          <a:prstGeom prst="rect">
            <a:avLst/>
          </a:prstGeom>
        </p:spPr>
        <p:txBody>
          <a:bodyPr vert="horz" wrap="square" lIns="123825" tIns="123825" rIns="57150" bIns="123825" rtlCol="0" anchor="b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《中华人民共和国治安管理处罚法》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true"/>
          <p:nvPr/>
        </p:nvSpPr>
        <p:spPr>
          <a:xfrm>
            <a:off x="4599214" y="4589063"/>
            <a:ext cx="6477000" cy="1271524"/>
          </a:xfrm>
          <a:prstGeom prst="rect">
            <a:avLst/>
          </a:prstGeom>
        </p:spPr>
        <p:txBody>
          <a:bodyPr vert="horz" wrap="square" lIns="123825" tIns="123825" rIns="57150" bIns="123825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《中华人民共和国刑法修正案 ( 九 ) 》在刑法第二百九十一条中增加规定对网络谣言的刑事处罚， 造成严重后果的 , 处三年以上七年以下有期徒刑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true"/>
          <p:nvPr/>
        </p:nvSpPr>
        <p:spPr>
          <a:xfrm>
            <a:off x="4599214" y="3944299"/>
            <a:ext cx="6477000" cy="645267"/>
          </a:xfrm>
          <a:prstGeom prst="rect">
            <a:avLst/>
          </a:prstGeom>
        </p:spPr>
        <p:txBody>
          <a:bodyPr vert="horz" wrap="square" lIns="123825" tIns="123825" rIns="57150" bIns="123825" rtlCol="0" anchor="b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《中华人民共和国刑法》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true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fals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国内外相关法律法规介绍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>
            <a:off x="689593" y="1595455"/>
            <a:ext cx="6734175" cy="771853"/>
          </a:xfrm>
          <a:prstGeom prst="rect">
            <a:avLst/>
          </a:prstGeom>
        </p:spPr>
        <p:txBody>
          <a:bodyPr vert="horz" wrap="square" lIns="123825" tIns="123825" rIns="57150" bIns="123825" rtlCol="0" anchor="b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监管部门职责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true"/>
          <p:nvPr/>
        </p:nvSpPr>
        <p:spPr>
          <a:xfrm>
            <a:off x="689593" y="2246047"/>
            <a:ext cx="68103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在中国，国家互联网信息办公室（国家网信办）是负责互联网信息内容管理的部门，其职责包括监管网络谣言等违法信息；公安部门也承担对网络谣言的监控和处罚职责。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true"/>
          <p:nvPr/>
        </p:nvSpPr>
        <p:spPr>
          <a:xfrm>
            <a:off x="689593" y="4139505"/>
            <a:ext cx="6734175" cy="759000"/>
          </a:xfrm>
          <a:prstGeom prst="rect">
            <a:avLst/>
          </a:prstGeom>
        </p:spPr>
        <p:txBody>
          <a:bodyPr vert="horz" wrap="square" lIns="123825" tIns="123825" rIns="57150" bIns="123825" rtlCol="0" anchor="b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处罚力度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true"/>
          <p:nvPr/>
        </p:nvSpPr>
        <p:spPr>
          <a:xfrm>
            <a:off x="689593" y="4798345"/>
            <a:ext cx="68103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监管部门根据网络谣言的严重程度和传播范围，依法采取相应的处罚措施，包括警告、罚款、行政拘留等；对于构成犯罪的网络谣言，还将追究刑事责任。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6" name="Connector 6"/>
          <p:cNvCxnSpPr/>
          <p:nvPr/>
        </p:nvCxnSpPr>
        <p:spPr>
          <a:xfrm>
            <a:off x="756268" y="6181746"/>
            <a:ext cx="7784538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" name="Picture 7"/>
          <p:cNvPicPr>
            <a:picLocks noChangeAspect="true"/>
          </p:cNvPicPr>
          <p:nvPr/>
        </p:nvPicPr>
        <p:blipFill>
          <a:blip r:embed="rId2">
            <a:alphaModFix amt="100000"/>
          </a:blip>
          <a:srcRect l="25125" r="25125"/>
          <a:stretch>
            <a:fillRect/>
          </a:stretch>
        </p:blipFill>
        <p:spPr>
          <a:xfrm>
            <a:off x="7803289" y="1299241"/>
            <a:ext cx="3679824" cy="4906431"/>
          </a:xfrm>
          <a:prstGeom prst="rect">
            <a:avLst/>
          </a:prstGeom>
        </p:spPr>
      </p:pic>
      <p:cxnSp>
        <p:nvCxnSpPr>
          <p:cNvPr id="8" name="Connector 8"/>
          <p:cNvCxnSpPr/>
          <p:nvPr/>
        </p:nvCxnSpPr>
        <p:spPr>
          <a:xfrm>
            <a:off x="756268" y="3856089"/>
            <a:ext cx="7083417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9"/>
          <p:cNvSpPr txBox="true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fals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监管部门职责及处罚力度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>
            <a:off x="5070021" y="1411090"/>
            <a:ext cx="2051957" cy="1842306"/>
          </a:xfrm>
          <a:prstGeom prst="rect">
            <a:avLst/>
          </a:prstGeom>
        </p:spPr>
        <p:txBody>
          <a:bodyPr vert="horz" wrap="square" lIns="114300" tIns="57150" rIns="114300" bIns="57150" rtlCol="0" anchor="ctr" anchorCtr="fals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8000" b="1">
                <a:solidFill>
                  <a:srgbClr val="B3CEFF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8000" b="1">
              <a:solidFill>
                <a:srgbClr val="B3CEFF">
                  <a:alpha val="100000"/>
                </a:srgbClr>
              </a:solidFill>
              <a:highlight>
                <a:srgbClr val="000000">
                  <a:alpha val="0"/>
                </a:srgbClr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true"/>
          <p:nvPr/>
        </p:nvSpPr>
        <p:spPr>
          <a:xfrm>
            <a:off x="853596" y="3253396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识别与防范网络谣言方法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true"/>
          </p:cNvPicPr>
          <p:nvPr/>
        </p:nvPicPr>
        <p:blipFill>
          <a:blip r:embed="rId2"/>
          <a:srcRect l="5786" r="5786"/>
          <a:stretch>
            <a:fillRect/>
          </a:stretch>
        </p:blipFill>
        <p:spPr>
          <a:xfrm>
            <a:off x="601455" y="1456971"/>
            <a:ext cx="5140491" cy="4655350"/>
          </a:xfrm>
          <a:prstGeom prst="rect">
            <a:avLst/>
          </a:prstGeom>
        </p:spPr>
      </p:pic>
      <p:sp>
        <p:nvSpPr>
          <p:cNvPr id="3" name="TextBox 3"/>
          <p:cNvSpPr txBox="true"/>
          <p:nvPr>
            <p:custDataLst>
              <p:tags r:id="rId3"/>
            </p:custDataLst>
          </p:nvPr>
        </p:nvSpPr>
        <p:spPr>
          <a:xfrm>
            <a:off x="6007772" y="1924848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网络谣言往往具有夸大其词、断章取义、制造恐慌等特点，通过了解这些特征，可以更容易识别谣言。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true"/>
          <p:nvPr>
            <p:custDataLst>
              <p:tags r:id="rId4"/>
            </p:custDataLst>
          </p:nvPr>
        </p:nvSpPr>
        <p:spPr>
          <a:xfrm>
            <a:off x="6007772" y="1456971"/>
            <a:ext cx="506440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false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了解谣言特征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true"/>
          <p:nvPr>
            <p:custDataLst>
              <p:tags r:id="rId5"/>
            </p:custDataLst>
          </p:nvPr>
        </p:nvSpPr>
        <p:spPr>
          <a:xfrm>
            <a:off x="6007772" y="3539953"/>
            <a:ext cx="5064406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在转发或相信某条信息前，务必核实信息来源的可靠性和权威性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（未确定、没有事实依据的按虚假）</a:t>
            </a:r>
            <a:endParaRPr lang="zh-CN" alt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true"/>
          <p:nvPr>
            <p:custDataLst>
              <p:tags r:id="rId6"/>
            </p:custDataLst>
          </p:nvPr>
        </p:nvSpPr>
        <p:spPr>
          <a:xfrm>
            <a:off x="6007772" y="3122433"/>
            <a:ext cx="506440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false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核实信息来源</a:t>
            </a:r>
            <a:endParaRPr lang="en-US" sz="2400" b="1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true"/>
          <p:nvPr>
            <p:custDataLst>
              <p:tags r:id="rId7"/>
            </p:custDataLst>
          </p:nvPr>
        </p:nvSpPr>
        <p:spPr>
          <a:xfrm>
            <a:off x="6007772" y="5213997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通过多个渠道获取信息，进行交叉验证，以确保信息的真实性。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true"/>
          <p:nvPr>
            <p:custDataLst>
              <p:tags r:id="rId8"/>
            </p:custDataLst>
          </p:nvPr>
        </p:nvSpPr>
        <p:spPr>
          <a:xfrm>
            <a:off x="6007772" y="4768434"/>
            <a:ext cx="506440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false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交叉验证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true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提高信息甄别能力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>
            <a:off x="454963" y="203417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新闻类的信息，通过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政府部门和主流媒体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核实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，关注他们可以获取准确、及时的信息。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true"/>
          <p:nvPr/>
        </p:nvSpPr>
        <p:spPr>
          <a:xfrm>
            <a:off x="454963" y="157583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false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关注政府部门和主流媒体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true"/>
          <p:nvPr/>
        </p:nvSpPr>
        <p:spPr>
          <a:xfrm>
            <a:off x="454963" y="353004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许多政府部门和媒体都提供新闻推送服务，订阅后可以第一时间获取相关信息。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true"/>
          <p:nvPr/>
        </p:nvSpPr>
        <p:spPr>
          <a:xfrm>
            <a:off x="454963" y="307170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false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订阅官方新闻推送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true"/>
          <p:nvPr/>
        </p:nvSpPr>
        <p:spPr>
          <a:xfrm>
            <a:off x="454963" y="5118981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一些政府部门提供官方查询工具，如疫情数据查询、政策查询等，可以通过这些工具获取准确信息。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true"/>
          <p:nvPr/>
        </p:nvSpPr>
        <p:spPr>
          <a:xfrm>
            <a:off x="454963" y="4660638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false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利用官方查询工具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8"/>
          <p:cNvPicPr>
            <a:picLocks noChangeAspect="true"/>
          </p:cNvPicPr>
          <p:nvPr/>
        </p:nvPicPr>
        <p:blipFill>
          <a:blip r:embed="rId2"/>
          <a:srcRect l="13792" r="13792"/>
          <a:stretch>
            <a:fillRect/>
          </a:stretch>
        </p:blipFill>
        <p:spPr>
          <a:xfrm>
            <a:off x="6738931" y="1450035"/>
            <a:ext cx="4792980" cy="4792980"/>
          </a:xfrm>
          <a:prstGeom prst="ellipse">
            <a:avLst/>
          </a:prstGeom>
        </p:spPr>
      </p:pic>
      <p:sp>
        <p:nvSpPr>
          <p:cNvPr id="9" name="TextBox 9"/>
          <p:cNvSpPr txBox="true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关注官方渠道，获取准确信息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true"/>
          </p:cNvPicPr>
          <p:nvPr/>
        </p:nvPicPr>
        <p:blipFill>
          <a:blip r:embed="rId2"/>
          <a:srcRect t="8686" b="8686"/>
          <a:stretch>
            <a:fillRect/>
          </a:stretch>
        </p:blipFill>
        <p:spPr>
          <a:xfrm>
            <a:off x="623312" y="1743101"/>
            <a:ext cx="3394942" cy="186545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23312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pic>
        <p:nvPicPr>
          <p:cNvPr id="4" name="Picture 4"/>
          <p:cNvPicPr>
            <a:picLocks noChangeAspect="true"/>
          </p:cNvPicPr>
          <p:nvPr/>
        </p:nvPicPr>
        <p:blipFill>
          <a:blip r:embed="rId3"/>
          <a:srcRect t="8789" b="8789"/>
          <a:stretch>
            <a:fillRect/>
          </a:stretch>
        </p:blipFill>
        <p:spPr>
          <a:xfrm>
            <a:off x="8189230" y="1775853"/>
            <a:ext cx="3394942" cy="186545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8189230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sp>
        <p:nvSpPr>
          <p:cNvPr id="6" name="TextBox 6"/>
          <p:cNvSpPr txBox="true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fals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举报机制及操作流程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true"/>
          <p:nvPr/>
        </p:nvSpPr>
        <p:spPr>
          <a:xfrm>
            <a:off x="729057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fals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举报途径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true"/>
          <p:nvPr/>
        </p:nvSpPr>
        <p:spPr>
          <a:xfrm>
            <a:off x="811743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fals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发现网络谣言后，可以通过相关平台的举报功能或向有关部门进行举报。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Picture 9"/>
          <p:cNvPicPr>
            <a:picLocks noChangeAspect="true"/>
          </p:cNvPicPr>
          <p:nvPr/>
        </p:nvPicPr>
        <p:blipFill>
          <a:blip r:embed="rId4"/>
          <a:srcRect t="12061" b="12061"/>
          <a:stretch>
            <a:fillRect/>
          </a:stretch>
        </p:blipFill>
        <p:spPr>
          <a:xfrm>
            <a:off x="4405937" y="1779196"/>
            <a:ext cx="3394942" cy="1865457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405937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sp>
        <p:nvSpPr>
          <p:cNvPr id="11" name="TextBox 11"/>
          <p:cNvSpPr txBox="true"/>
          <p:nvPr/>
        </p:nvSpPr>
        <p:spPr>
          <a:xfrm>
            <a:off x="4511682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fals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提供证据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true"/>
          <p:nvPr/>
        </p:nvSpPr>
        <p:spPr>
          <a:xfrm>
            <a:off x="8294976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fals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举报反馈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true"/>
          <p:nvPr/>
        </p:nvSpPr>
        <p:spPr>
          <a:xfrm>
            <a:off x="4594368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fals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举报时需要提供相关证据，如截图、链接等，以便相关部门进行调查处理。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true"/>
          <p:nvPr/>
        </p:nvSpPr>
        <p:spPr>
          <a:xfrm>
            <a:off x="8377661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fals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举报后，相关部门会进行调查处理，并给予反馈。如果举报内容属实，相关部门会采取相应的措施。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708660" y="5359400"/>
            <a:ext cx="10294620" cy="1212215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TextBox 5"/>
          <p:cNvSpPr txBox="true"/>
          <p:nvPr/>
        </p:nvSpPr>
        <p:spPr>
          <a:xfrm>
            <a:off x="900404" y="5290824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宋体" charset="0"/>
                <a:cs typeface="Microsoft Yahei"/>
              </a:rPr>
              <a:t>谣言类犯罪就在身边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Microsoft Yahei"/>
              <a:ea typeface="宋体" charset="0"/>
              <a:cs typeface="Microsoft Yahei"/>
            </a:endParaRPr>
          </a:p>
        </p:txBody>
      </p:sp>
      <p:sp>
        <p:nvSpPr>
          <p:cNvPr id="6" name="TextBox 6"/>
          <p:cNvSpPr txBox="true"/>
          <p:nvPr/>
        </p:nvSpPr>
        <p:spPr>
          <a:xfrm>
            <a:off x="900430" y="5695315"/>
            <a:ext cx="9911080" cy="666750"/>
          </a:xfrm>
          <a:prstGeom prst="rect">
            <a:avLst/>
          </a:prstGeom>
        </p:spPr>
        <p:txBody>
          <a:bodyPr vert="horz" wrap="square" lIns="123825" tIns="123825" rIns="57150" bIns="123825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600">
                <a:solidFill>
                  <a:schemeClr val="dk1">
                    <a:alpha val="100000"/>
                  </a:schemeClr>
                </a:solidFill>
                <a:latin typeface="Microsoft Yahei"/>
                <a:ea typeface="宋体" charset="0"/>
                <a:cs typeface="Microsoft Yahei"/>
              </a:rPr>
              <a:t>首先了解一组数据，截止上周</a:t>
            </a:r>
            <a:r>
              <a:rPr lang="en-US" altLang="zh-CN" sz="1600">
                <a:solidFill>
                  <a:schemeClr val="dk1">
                    <a:alpha val="100000"/>
                  </a:schemeClr>
                </a:solidFill>
                <a:latin typeface="Microsoft Yahei"/>
                <a:ea typeface="宋体" charset="0"/>
                <a:cs typeface="Microsoft Yahei"/>
              </a:rPr>
              <a:t>2024</a:t>
            </a:r>
            <a:r>
              <a:rPr lang="zh-CN" altLang="en-US" sz="1600">
                <a:solidFill>
                  <a:schemeClr val="dk1">
                    <a:alpha val="100000"/>
                  </a:schemeClr>
                </a:solidFill>
                <a:latin typeface="Microsoft Yahei"/>
                <a:ea typeface="宋体" charset="0"/>
                <a:cs typeface="Microsoft Yahei"/>
              </a:rPr>
              <a:t>年</a:t>
            </a:r>
            <a:r>
              <a:rPr lang="en-US" altLang="zh-CN" sz="1600">
                <a:solidFill>
                  <a:schemeClr val="dk1">
                    <a:alpha val="100000"/>
                  </a:schemeClr>
                </a:solidFill>
                <a:latin typeface="Microsoft Yahei"/>
                <a:ea typeface="宋体" charset="0"/>
                <a:cs typeface="Microsoft Yahei"/>
              </a:rPr>
              <a:t>8</a:t>
            </a:r>
            <a:r>
              <a:rPr lang="zh-CN" altLang="en-US" sz="1600">
                <a:solidFill>
                  <a:schemeClr val="dk1">
                    <a:alpha val="100000"/>
                  </a:schemeClr>
                </a:solidFill>
                <a:latin typeface="Microsoft Yahei"/>
                <a:ea typeface="宋体" charset="0"/>
                <a:cs typeface="Microsoft Yahei"/>
              </a:rPr>
              <a:t>月低，今年</a:t>
            </a: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公安机关已侦办网络谣言类案件2.2万余起，依法查处造谣传谣网民2.5万余人，依法指导网络运营者关停违法违规账号16万余个，清理网络谣言信息132.2万余条。</a:t>
            </a:r>
            <a:endParaRPr lang="en-US" sz="16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0" name="图片 9" descr="155838896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635" y="123825"/>
            <a:ext cx="7139305" cy="52355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>
            <a:off x="5070021" y="1411090"/>
            <a:ext cx="2051957" cy="1842306"/>
          </a:xfrm>
          <a:prstGeom prst="rect">
            <a:avLst/>
          </a:prstGeom>
        </p:spPr>
        <p:txBody>
          <a:bodyPr vert="horz" wrap="square" lIns="114300" tIns="57150" rIns="114300" bIns="57150" rtlCol="0" anchor="ctr" anchorCtr="fals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8000" b="1">
                <a:solidFill>
                  <a:srgbClr val="B3CEFF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lang="en-US" sz="8000" b="1">
              <a:solidFill>
                <a:srgbClr val="B3CEFF">
                  <a:alpha val="100000"/>
                </a:srgbClr>
              </a:solidFill>
              <a:highlight>
                <a:srgbClr val="000000">
                  <a:alpha val="0"/>
                </a:srgbClr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true"/>
          <p:nvPr/>
        </p:nvSpPr>
        <p:spPr>
          <a:xfrm>
            <a:off x="853596" y="3253396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5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“公众人物”</a:t>
            </a: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参与与</a:t>
            </a:r>
            <a:r>
              <a:rPr lang="zh-CN" altLang="en-US" sz="45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</a:t>
            </a: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74316" y="3045252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chemeClr val="lt2">
                  <a:alpha val="100000"/>
                </a:schemeClr>
              </a:gs>
              <a:gs pos="0">
                <a:schemeClr val="lt1">
                  <a:alpha val="100000"/>
                </a:schemeClr>
              </a:gs>
            </a:gsLst>
            <a:lin ang="0"/>
          </a:gradFill>
        </p:spPr>
      </p:sp>
      <p:sp>
        <p:nvSpPr>
          <p:cNvPr id="3" name="AutoShape 3"/>
          <p:cNvSpPr/>
          <p:nvPr/>
        </p:nvSpPr>
        <p:spPr>
          <a:xfrm>
            <a:off x="1374316" y="4823279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/>
          </a:gradFill>
        </p:spPr>
      </p:sp>
      <p:sp>
        <p:nvSpPr>
          <p:cNvPr id="4" name="AutoShape 4"/>
          <p:cNvSpPr/>
          <p:nvPr/>
        </p:nvSpPr>
        <p:spPr>
          <a:xfrm>
            <a:off x="1374316" y="1267225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/>
          </a:gradFill>
        </p:spPr>
      </p:sp>
      <p:sp>
        <p:nvSpPr>
          <p:cNvPr id="5" name="AutoShape 5"/>
          <p:cNvSpPr/>
          <p:nvPr/>
        </p:nvSpPr>
        <p:spPr>
          <a:xfrm>
            <a:off x="987242" y="5246342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115389" y="5374489"/>
            <a:ext cx="553940" cy="55394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90033" y="152400"/>
                </a:moveTo>
                <a:cubicBezTo>
                  <a:pt x="190033" y="90992"/>
                  <a:pt x="221771" y="56493"/>
                  <a:pt x="221771" y="56493"/>
                </a:cubicBezTo>
                <a:cubicBezTo>
                  <a:pt x="221771" y="56493"/>
                  <a:pt x="193758" y="33766"/>
                  <a:pt x="151924" y="33766"/>
                </a:cubicBezTo>
                <a:cubicBezTo>
                  <a:pt x="110090" y="33766"/>
                  <a:pt x="82067" y="56512"/>
                  <a:pt x="82067" y="56512"/>
                </a:cubicBezTo>
                <a:cubicBezTo>
                  <a:pt x="82067" y="56512"/>
                  <a:pt x="114376" y="82753"/>
                  <a:pt x="114376" y="152400"/>
                </a:cubicBezTo>
                <a:cubicBezTo>
                  <a:pt x="114376" y="219608"/>
                  <a:pt x="81858" y="248145"/>
                  <a:pt x="81858" y="248145"/>
                </a:cubicBezTo>
                <a:cubicBezTo>
                  <a:pt x="81858" y="248145"/>
                  <a:pt x="115662" y="271034"/>
                  <a:pt x="151924" y="271034"/>
                </a:cubicBezTo>
                <a:cubicBezTo>
                  <a:pt x="189043" y="271034"/>
                  <a:pt x="221799" y="248269"/>
                  <a:pt x="221799" y="248269"/>
                </a:cubicBezTo>
                <a:cubicBezTo>
                  <a:pt x="221799" y="248269"/>
                  <a:pt x="190033" y="218503"/>
                  <a:pt x="190033" y="152400"/>
                </a:cubicBezTo>
                <a:close/>
                <a:moveTo>
                  <a:pt x="74095" y="62789"/>
                </a:moveTo>
                <a:cubicBezTo>
                  <a:pt x="74095" y="62789"/>
                  <a:pt x="34633" y="86839"/>
                  <a:pt x="34633" y="152800"/>
                </a:cubicBezTo>
                <a:cubicBezTo>
                  <a:pt x="34633" y="218751"/>
                  <a:pt x="74533" y="240335"/>
                  <a:pt x="74533" y="240335"/>
                </a:cubicBezTo>
                <a:cubicBezTo>
                  <a:pt x="74533" y="240335"/>
                  <a:pt x="103613" y="218742"/>
                  <a:pt x="103613" y="152800"/>
                </a:cubicBezTo>
                <a:cubicBezTo>
                  <a:pt x="103613" y="86839"/>
                  <a:pt x="74095" y="62789"/>
                  <a:pt x="74095" y="62789"/>
                </a:cubicBezTo>
                <a:close/>
                <a:moveTo>
                  <a:pt x="229753" y="64570"/>
                </a:moveTo>
                <a:cubicBezTo>
                  <a:pt x="229753" y="64570"/>
                  <a:pt x="200244" y="86839"/>
                  <a:pt x="200244" y="152800"/>
                </a:cubicBezTo>
                <a:cubicBezTo>
                  <a:pt x="200244" y="218751"/>
                  <a:pt x="229305" y="240335"/>
                  <a:pt x="229305" y="240335"/>
                </a:cubicBezTo>
                <a:cubicBezTo>
                  <a:pt x="229305" y="240335"/>
                  <a:pt x="270158" y="218742"/>
                  <a:pt x="270158" y="152800"/>
                </a:cubicBezTo>
                <a:cubicBezTo>
                  <a:pt x="270158" y="86839"/>
                  <a:pt x="229753" y="64570"/>
                  <a:pt x="229753" y="6457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10373288" y="3468315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87242" y="1690288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1171659" y="1892749"/>
            <a:ext cx="405314" cy="40531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73841" y="122930"/>
                </a:moveTo>
                <a:cubicBezTo>
                  <a:pt x="179718" y="102937"/>
                  <a:pt x="177232" y="81020"/>
                  <a:pt x="166392" y="62665"/>
                </a:cubicBezTo>
                <a:cubicBezTo>
                  <a:pt x="166630" y="62998"/>
                  <a:pt x="62770" y="167697"/>
                  <a:pt x="62027" y="167040"/>
                </a:cubicBezTo>
                <a:cubicBezTo>
                  <a:pt x="80077" y="177698"/>
                  <a:pt x="101994" y="180699"/>
                  <a:pt x="121720" y="175193"/>
                </a:cubicBezTo>
                <a:cubicBezTo>
                  <a:pt x="121577" y="174689"/>
                  <a:pt x="173422" y="122853"/>
                  <a:pt x="173841" y="122930"/>
                </a:cubicBezTo>
                <a:close/>
                <a:moveTo>
                  <a:pt x="155315" y="45968"/>
                </a:moveTo>
                <a:cubicBezTo>
                  <a:pt x="141322" y="32175"/>
                  <a:pt x="121301" y="22822"/>
                  <a:pt x="100127" y="22822"/>
                </a:cubicBezTo>
                <a:cubicBezTo>
                  <a:pt x="57331" y="22822"/>
                  <a:pt x="22631" y="57607"/>
                  <a:pt x="22631" y="100508"/>
                </a:cubicBezTo>
                <a:cubicBezTo>
                  <a:pt x="22631" y="121444"/>
                  <a:pt x="32156" y="141713"/>
                  <a:pt x="45587" y="155686"/>
                </a:cubicBezTo>
                <a:cubicBezTo>
                  <a:pt x="45615" y="155686"/>
                  <a:pt x="154657" y="46863"/>
                  <a:pt x="155315" y="45968"/>
                </a:cubicBezTo>
                <a:close/>
                <a:moveTo>
                  <a:pt x="264909" y="252089"/>
                </a:moveTo>
                <a:cubicBezTo>
                  <a:pt x="264909" y="252089"/>
                  <a:pt x="267443" y="230200"/>
                  <a:pt x="261128" y="223885"/>
                </a:cubicBezTo>
                <a:cubicBezTo>
                  <a:pt x="260709" y="223466"/>
                  <a:pt x="188300" y="135065"/>
                  <a:pt x="188300" y="135065"/>
                </a:cubicBezTo>
                <a:lnTo>
                  <a:pt x="134417" y="188947"/>
                </a:lnTo>
                <a:lnTo>
                  <a:pt x="222818" y="262185"/>
                </a:lnTo>
                <a:cubicBezTo>
                  <a:pt x="228714" y="268919"/>
                  <a:pt x="251441" y="265557"/>
                  <a:pt x="251441" y="265557"/>
                </a:cubicBezTo>
                <a:lnTo>
                  <a:pt x="269538" y="281978"/>
                </a:lnTo>
                <a:lnTo>
                  <a:pt x="282169" y="269348"/>
                </a:lnTo>
                <a:lnTo>
                  <a:pt x="264909" y="2520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0" name="Freeform 10"/>
          <p:cNvSpPr/>
          <p:nvPr/>
        </p:nvSpPr>
        <p:spPr>
          <a:xfrm>
            <a:off x="10569897" y="3661311"/>
            <a:ext cx="424244" cy="42424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106680"/>
                </a:moveTo>
                <a:lnTo>
                  <a:pt x="189586" y="139598"/>
                </a:lnTo>
                <a:cubicBezTo>
                  <a:pt x="194310" y="146761"/>
                  <a:pt x="204978" y="152400"/>
                  <a:pt x="213512" y="152400"/>
                </a:cubicBezTo>
                <a:lnTo>
                  <a:pt x="259080" y="152400"/>
                </a:lnTo>
                <a:lnTo>
                  <a:pt x="259080" y="121920"/>
                </a:lnTo>
                <a:lnTo>
                  <a:pt x="213360" y="121920"/>
                </a:lnTo>
                <a:lnTo>
                  <a:pt x="191414" y="89002"/>
                </a:lnTo>
                <a:cubicBezTo>
                  <a:pt x="185452" y="80686"/>
                  <a:pt x="178394" y="73628"/>
                  <a:pt x="170345" y="67847"/>
                </a:cubicBezTo>
                <a:lnTo>
                  <a:pt x="170069" y="67666"/>
                </a:lnTo>
                <a:lnTo>
                  <a:pt x="149952" y="54254"/>
                </a:lnTo>
                <a:cubicBezTo>
                  <a:pt x="146104" y="51911"/>
                  <a:pt x="141446" y="50521"/>
                  <a:pt x="136465" y="50521"/>
                </a:cubicBezTo>
                <a:cubicBezTo>
                  <a:pt x="131912" y="50521"/>
                  <a:pt x="127635" y="51683"/>
                  <a:pt x="123911" y="53721"/>
                </a:cubicBezTo>
                <a:lnTo>
                  <a:pt x="124044" y="53654"/>
                </a:lnTo>
                <a:lnTo>
                  <a:pt x="60950" y="91450"/>
                </a:lnTo>
                <a:lnTo>
                  <a:pt x="60950" y="167650"/>
                </a:lnTo>
                <a:lnTo>
                  <a:pt x="91430" y="167650"/>
                </a:lnTo>
                <a:lnTo>
                  <a:pt x="91430" y="106690"/>
                </a:lnTo>
                <a:lnTo>
                  <a:pt x="121910" y="91450"/>
                </a:lnTo>
                <a:lnTo>
                  <a:pt x="76190" y="304810"/>
                </a:lnTo>
                <a:lnTo>
                  <a:pt x="106670" y="304810"/>
                </a:lnTo>
                <a:lnTo>
                  <a:pt x="142484" y="188224"/>
                </a:lnTo>
                <a:lnTo>
                  <a:pt x="167630" y="213370"/>
                </a:lnTo>
                <a:lnTo>
                  <a:pt x="167630" y="304810"/>
                </a:lnTo>
                <a:lnTo>
                  <a:pt x="198110" y="304810"/>
                </a:lnTo>
                <a:lnTo>
                  <a:pt x="198110" y="182890"/>
                </a:lnTo>
                <a:lnTo>
                  <a:pt x="156962" y="141742"/>
                </a:lnTo>
                <a:lnTo>
                  <a:pt x="167630" y="106690"/>
                </a:lnTo>
                <a:close/>
                <a:moveTo>
                  <a:pt x="182880" y="60960"/>
                </a:moveTo>
                <a:cubicBezTo>
                  <a:pt x="199711" y="60960"/>
                  <a:pt x="213360" y="47311"/>
                  <a:pt x="213360" y="30480"/>
                </a:cubicBezTo>
                <a:cubicBezTo>
                  <a:pt x="213360" y="13649"/>
                  <a:pt x="199711" y="0"/>
                  <a:pt x="182880" y="0"/>
                </a:cubicBezTo>
                <a:lnTo>
                  <a:pt x="182880" y="0"/>
                </a:lnTo>
                <a:cubicBezTo>
                  <a:pt x="166049" y="0"/>
                  <a:pt x="152400" y="13649"/>
                  <a:pt x="152400" y="30480"/>
                </a:cubicBezTo>
                <a:cubicBezTo>
                  <a:pt x="152400" y="47311"/>
                  <a:pt x="166049" y="60960"/>
                  <a:pt x="182880" y="60960"/>
                </a:cubicBezTo>
                <a:lnTo>
                  <a:pt x="182880" y="609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1" name="TextBox 11"/>
          <p:cNvSpPr txBox="true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公众人物示范作用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true"/>
          <p:nvPr/>
        </p:nvSpPr>
        <p:spPr>
          <a:xfrm>
            <a:off x="1986545" y="1423391"/>
            <a:ext cx="8201025" cy="571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校园</a:t>
            </a: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公众人物应树立正面形象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true"/>
          <p:nvPr/>
        </p:nvSpPr>
        <p:spPr>
          <a:xfrm>
            <a:off x="1986545" y="1881734"/>
            <a:ext cx="8201025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大学校园这个</a:t>
            </a:r>
            <a:r>
              <a:rPr lang="en-US" altLang="zh-CN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社会”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圈子中，抖音、快手平台网红作为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公众人物应以身作则，积极传播正能量，不参与或散布未经证实的消息。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true"/>
          <p:nvPr/>
        </p:nvSpPr>
        <p:spPr>
          <a:xfrm>
            <a:off x="1931680" y="3229780"/>
            <a:ext cx="8201025" cy="571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fals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发挥影响力，倡导真实信息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true"/>
          <p:nvPr/>
        </p:nvSpPr>
        <p:spPr>
          <a:xfrm>
            <a:off x="1931680" y="3688123"/>
            <a:ext cx="8201025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公众人物应利用其社会影响力，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遇到谣言应主动向事实引导传言走向，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倡导公众关注官方信息，不信谣、不传谣，共同维护网络空间的清朗。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true"/>
          <p:nvPr/>
        </p:nvSpPr>
        <p:spPr>
          <a:xfrm>
            <a:off x="1931680" y="4882435"/>
            <a:ext cx="8201025" cy="571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及时澄清和辟谣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true"/>
          <p:nvPr/>
        </p:nvSpPr>
        <p:spPr>
          <a:xfrm>
            <a:off x="1931680" y="5340777"/>
            <a:ext cx="8201025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对于与自身相关的谣言，公众人物应及时澄清事实，防止谣言扩散，维护个人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也是维护本学校的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形象和公共利益。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true"/>
          <p:nvPr/>
        </p:nvSpPr>
        <p:spPr>
          <a:xfrm>
            <a:off x="5562187" y="4881292"/>
            <a:ext cx="6000750" cy="711336"/>
          </a:xfrm>
          <a:prstGeom prst="rect">
            <a:avLst/>
          </a:prstGeom>
        </p:spPr>
        <p:txBody>
          <a:bodyPr vert="horz" wrap="square" lIns="123825" tIns="123825" rIns="57150" bIns="123825" rtlCol="0" anchor="b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积极引导公众理性看待问题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true"/>
          <p:nvPr/>
        </p:nvSpPr>
        <p:spPr>
          <a:xfrm>
            <a:off x="5267801" y="5523753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应发挥舆论引导作用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。如遇到校内炒作未证实的热点话题，应将有事实依据的帖子置顶在平台</a:t>
            </a:r>
            <a:endParaRPr lang="zh-CN" alt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true"/>
          <p:nvPr/>
        </p:nvSpPr>
        <p:spPr>
          <a:xfrm>
            <a:off x="5562187" y="1621998"/>
            <a:ext cx="6000750" cy="666079"/>
          </a:xfrm>
          <a:prstGeom prst="rect">
            <a:avLst/>
          </a:prstGeom>
        </p:spPr>
        <p:txBody>
          <a:bodyPr vert="horz" wrap="square" lIns="123825" tIns="123825" rIns="57150" bIns="123825" rtlCol="0" anchor="b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坚守</a:t>
            </a: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发布内容的</a:t>
            </a: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真实性原则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true"/>
          <p:nvPr/>
        </p:nvSpPr>
        <p:spPr>
          <a:xfrm>
            <a:off x="5267801" y="2234038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校内平台学生数量多，传播速度快，平台官方及用户都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应严格遵守新闻真实性原则，确保报道内容客观、准确，不制造或传播虚假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true"/>
          <p:nvPr/>
        </p:nvSpPr>
        <p:spPr>
          <a:xfrm>
            <a:off x="5562187" y="3262274"/>
            <a:ext cx="6000750" cy="697555"/>
          </a:xfrm>
          <a:prstGeom prst="rect">
            <a:avLst/>
          </a:prstGeom>
        </p:spPr>
        <p:txBody>
          <a:bodyPr vert="horz" wrap="square" lIns="123825" tIns="123825" rIns="57150" bIns="123825" rtlCol="0" anchor="b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强化信息审核机制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true"/>
          <p:nvPr/>
        </p:nvSpPr>
        <p:spPr>
          <a:xfrm>
            <a:off x="5267801" y="3896612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媒体机构应建立完善的信息审核机制，对发布的新闻进行严格把关，防止不实信息的传播。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true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校园平台</a:t>
            </a: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正确引导舆论</a:t>
            </a: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en-US" sz="3000" b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同大集市、玩转同大</a:t>
            </a: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等）</a:t>
            </a:r>
            <a:endParaRPr lang="zh-CN" alt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13" name="Picture 2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2651" y="1629738"/>
            <a:ext cx="4219249" cy="4219249"/>
          </a:xfrm>
          <a:prstGeom prst="ellipse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true"/>
          </p:cNvPicPr>
          <p:nvPr/>
        </p:nvPicPr>
        <p:blipFill>
          <a:blip r:embed="rId2"/>
          <a:srcRect l="10915" r="10915"/>
          <a:stretch>
            <a:fillRect/>
          </a:stretch>
        </p:blipFill>
        <p:spPr>
          <a:xfrm>
            <a:off x="6279191" y="1523331"/>
            <a:ext cx="5083850" cy="4877691"/>
          </a:xfrm>
          <a:prstGeom prst="rect">
            <a:avLst/>
          </a:prstGeom>
        </p:spPr>
      </p:pic>
      <p:sp>
        <p:nvSpPr>
          <p:cNvPr id="3" name="TextBox 3"/>
          <p:cNvSpPr txBox="true"/>
          <p:nvPr/>
        </p:nvSpPr>
        <p:spPr>
          <a:xfrm>
            <a:off x="657248" y="1468705"/>
            <a:ext cx="5034045" cy="598924"/>
          </a:xfrm>
          <a:prstGeom prst="rect">
            <a:avLst/>
          </a:prstGeom>
        </p:spPr>
        <p:txBody>
          <a:bodyPr vert="horz" wrap="square" lIns="66008" tIns="33052" rIns="66008" bIns="33052" rtlCol="0" anchor="b" anchorCtr="fals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提高信息识别能力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true"/>
          <p:nvPr/>
        </p:nvSpPr>
        <p:spPr>
          <a:xfrm>
            <a:off x="657248" y="2091428"/>
            <a:ext cx="5034045" cy="819445"/>
          </a:xfrm>
          <a:prstGeom prst="rect">
            <a:avLst/>
          </a:prstGeom>
        </p:spPr>
        <p:txBody>
          <a:bodyPr vert="horz" wrap="square" lIns="66008" tIns="33052" rIns="66008" bIns="33052" rtlCol="0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公众应提高信息识别能力，学会辨别网络信息的真伪，不轻信、不传播未经证实的消息。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true"/>
          <p:nvPr/>
        </p:nvSpPr>
        <p:spPr>
          <a:xfrm>
            <a:off x="657248" y="3322817"/>
            <a:ext cx="5034045" cy="558203"/>
          </a:xfrm>
          <a:prstGeom prst="rect">
            <a:avLst/>
          </a:prstGeom>
        </p:spPr>
        <p:txBody>
          <a:bodyPr vert="horz" wrap="square" lIns="66008" tIns="33052" rIns="66008" bIns="33052" rtlCol="0" anchor="b" anchorCtr="fals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积极举报不实信息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true"/>
          <p:nvPr/>
        </p:nvSpPr>
        <p:spPr>
          <a:xfrm>
            <a:off x="657248" y="3899110"/>
            <a:ext cx="5034045" cy="796566"/>
          </a:xfrm>
          <a:prstGeom prst="rect">
            <a:avLst/>
          </a:prstGeom>
        </p:spPr>
        <p:txBody>
          <a:bodyPr vert="horz" wrap="square" lIns="66008" tIns="33052" rIns="66008" bIns="33052" rtlCol="0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对于发现的不实信息，公众应积极向相关部门举报，共同维护网络信息的真实性。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true"/>
          <p:nvPr/>
        </p:nvSpPr>
        <p:spPr>
          <a:xfrm>
            <a:off x="657248" y="5048950"/>
            <a:ext cx="5034045" cy="598924"/>
          </a:xfrm>
          <a:prstGeom prst="rect">
            <a:avLst/>
          </a:prstGeom>
        </p:spPr>
        <p:txBody>
          <a:bodyPr vert="horz" wrap="square" lIns="66008" tIns="33052" rIns="66008" bIns="33052" rtlCol="0" anchor="b" anchorCtr="fals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倡导理性讨论和分享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true"/>
          <p:nvPr/>
        </p:nvSpPr>
        <p:spPr>
          <a:xfrm>
            <a:off x="657248" y="5665964"/>
            <a:ext cx="5034045" cy="819445"/>
          </a:xfrm>
          <a:prstGeom prst="rect">
            <a:avLst/>
          </a:prstGeom>
        </p:spPr>
        <p:txBody>
          <a:bodyPr vert="horz" wrap="square" lIns="66008" tIns="33052" rIns="66008" bIns="33052" rtlCol="0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公众应在网络上倡导理性讨论和分享，避免情绪化的言辞和行为，共同营造一个健康、和谐的网络环境。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true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每个人都是防线，共同抵制谣言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9144095" y="2311241"/>
            <a:ext cx="41815" cy="41148"/>
          </a:xfrm>
          <a:prstGeom prst="ellipse">
            <a:avLst/>
          </a:prstGeom>
          <a:solidFill>
            <a:srgbClr val="E9E9E9">
              <a:alpha val="100000"/>
            </a:srgbClr>
          </a:solidFill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>
            <a:off x="2614613" y="3911082"/>
            <a:ext cx="6962775" cy="5143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fals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感谢您的观看</a:t>
            </a:r>
            <a:endParaRPr lang="en-US" sz="21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true"/>
          <p:nvPr/>
        </p:nvSpPr>
        <p:spPr>
          <a:xfrm>
            <a:off x="2376488" y="2533942"/>
            <a:ext cx="7439025" cy="1266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false">
            <a:spAutoFit/>
          </a:bodyPr>
          <a:lstStyle/>
          <a:p>
            <a:pPr algn="ctr">
              <a:lnSpc>
                <a:spcPct val="56000"/>
              </a:lnSpc>
            </a:pPr>
            <a:r>
              <a:rPr lang="en-US" sz="90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90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true"/>
          <p:nvPr/>
        </p:nvSpPr>
        <p:spPr>
          <a:xfrm>
            <a:off x="1054688" y="320885"/>
            <a:ext cx="1764635" cy="977265"/>
          </a:xfrm>
          <a:prstGeom prst="rect">
            <a:avLst/>
          </a:prstGeom>
        </p:spPr>
        <p:txBody>
          <a:bodyPr vert="horz" wrap="square" lIns="91440" tIns="45720" rIns="91440" bIns="45720" rtlCol="0" anchor="ctr" anchorCtr="false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rgbClr val="B3CE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en-US" sz="5400" b="1">
              <a:solidFill>
                <a:srgbClr val="B3CE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true"/>
          <p:nvPr/>
        </p:nvSpPr>
        <p:spPr>
          <a:xfrm>
            <a:off x="379112" y="1355700"/>
            <a:ext cx="3115787" cy="766889"/>
          </a:xfrm>
          <a:prstGeom prst="rect">
            <a:avLst/>
          </a:prstGeom>
        </p:spPr>
        <p:txBody>
          <a:bodyPr vert="horz" wrap="square" lIns="114300" tIns="57150" rIns="114300" bIns="57150" rtlCol="0" anchor="ctr" anchorCtr="fals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700">
                <a:solidFill>
                  <a:srgbClr val="FFFFFF">
                    <a:alpha val="18824"/>
                    <a:alpha val="19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CATALOGUE</a:t>
            </a:r>
            <a:endParaRPr lang="en-US" sz="2700">
              <a:solidFill>
                <a:srgbClr val="FFFFFF">
                  <a:alpha val="18824"/>
                  <a:alpha val="19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true"/>
          <p:nvPr/>
        </p:nvSpPr>
        <p:spPr>
          <a:xfrm>
            <a:off x="3698448" y="809517"/>
            <a:ext cx="7607864" cy="5206574"/>
          </a:xfrm>
          <a:prstGeom prst="rect">
            <a:avLst/>
          </a:prstGeom>
        </p:spPr>
        <p:txBody>
          <a:bodyPr vert="horz" wrap="square" lIns="91440" tIns="45720" rIns="91440" bIns="45720" rtlCol="0" anchor="ctr" anchorCtr="false">
            <a:noAutofit/>
          </a:bodyPr>
          <a:lstStyle/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网络谣言定义与特点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网络谣言危害剖析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法律法规与监管措施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识别与防范网络谣言方法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zh-CN" alt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“公众人物”</a:t>
            </a: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参与与</a:t>
            </a:r>
            <a:r>
              <a:rPr lang="zh-CN" alt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</a:t>
            </a: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None/>
            </a:pP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>
            <a:off x="5070021" y="1411090"/>
            <a:ext cx="2051957" cy="1842306"/>
          </a:xfrm>
          <a:prstGeom prst="rect">
            <a:avLst/>
          </a:prstGeom>
        </p:spPr>
        <p:txBody>
          <a:bodyPr vert="horz" wrap="square" lIns="114300" tIns="57150" rIns="114300" bIns="57150" rtlCol="0" anchor="ctr" anchorCtr="fals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8000" b="1">
                <a:solidFill>
                  <a:srgbClr val="B3CEFF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8000" b="1">
              <a:solidFill>
                <a:srgbClr val="B3CEFF">
                  <a:alpha val="100000"/>
                </a:srgbClr>
              </a:solidFill>
              <a:highlight>
                <a:srgbClr val="000000">
                  <a:alpha val="0"/>
                </a:srgbClr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true"/>
          <p:nvPr/>
        </p:nvSpPr>
        <p:spPr>
          <a:xfrm>
            <a:off x="853596" y="3253396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网络谣言定义与特点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1642" y="400638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751642" y="192054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pic>
        <p:nvPicPr>
          <p:cNvPr id="4" name="Picture 4"/>
          <p:cNvPicPr>
            <a:picLocks noChangeAspect="true"/>
          </p:cNvPicPr>
          <p:nvPr/>
        </p:nvPicPr>
        <p:blipFill>
          <a:blip r:embed="rId2">
            <a:alphaModFix amt="100000"/>
          </a:blip>
          <a:srcRect l="14281" r="14281"/>
          <a:stretch>
            <a:fillRect/>
          </a:stretch>
        </p:blipFill>
        <p:spPr>
          <a:xfrm>
            <a:off x="7804006" y="1329783"/>
            <a:ext cx="3831202" cy="5108268"/>
          </a:xfrm>
          <a:prstGeom prst="rect">
            <a:avLst/>
          </a:prstGeom>
        </p:spPr>
      </p:pic>
      <p:sp>
        <p:nvSpPr>
          <p:cNvPr id="5" name="TextBox 5"/>
          <p:cNvSpPr txBox="true"/>
          <p:nvPr/>
        </p:nvSpPr>
        <p:spPr>
          <a:xfrm>
            <a:off x="1030579" y="2089154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虚假信息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true"/>
          <p:nvPr/>
        </p:nvSpPr>
        <p:spPr>
          <a:xfrm>
            <a:off x="1030579" y="2610429"/>
            <a:ext cx="6238875" cy="950067"/>
          </a:xfrm>
          <a:prstGeom prst="rect">
            <a:avLst/>
          </a:prstGeom>
        </p:spPr>
        <p:txBody>
          <a:bodyPr vert="horz" wrap="square" lIns="123825" tIns="123825" rIns="57150" bIns="123825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网络谣言指的是在互联网上传播的，没有事实依据或者捏造的虚假信息。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true"/>
          <p:nvPr/>
        </p:nvSpPr>
        <p:spPr>
          <a:xfrm>
            <a:off x="1030579" y="4183053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误导公众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true"/>
          <p:nvPr/>
        </p:nvSpPr>
        <p:spPr>
          <a:xfrm>
            <a:off x="1030579" y="4712439"/>
            <a:ext cx="6238875" cy="936429"/>
          </a:xfrm>
          <a:prstGeom prst="rect">
            <a:avLst/>
          </a:prstGeom>
        </p:spPr>
        <p:txBody>
          <a:bodyPr vert="horz" wrap="square" lIns="123825" tIns="123825" rIns="57150" bIns="123825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这些信息往往为了吸引眼球、制造轰动效应而编造，旨在误导公众，造成社会不良影响。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true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fals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网络谣言定义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024827" y="4277310"/>
            <a:ext cx="4416963" cy="2188763"/>
          </a:xfrm>
          <a:prstGeom prst="roundRect">
            <a:avLst>
              <a:gd name="adj" fmla="val 12162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477000" y="1906270"/>
            <a:ext cx="4876165" cy="2188845"/>
          </a:xfrm>
          <a:prstGeom prst="roundRect">
            <a:avLst>
              <a:gd name="adj" fmla="val 12162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995527" y="3726646"/>
            <a:ext cx="4416963" cy="2188763"/>
          </a:xfrm>
          <a:prstGeom prst="roundRect">
            <a:avLst>
              <a:gd name="adj" fmla="val 12162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446749" y="1278702"/>
            <a:ext cx="4416963" cy="2188763"/>
          </a:xfrm>
          <a:prstGeom prst="roundRect">
            <a:avLst>
              <a:gd name="adj" fmla="val 12162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7892444" y="5057422"/>
            <a:ext cx="2108038" cy="1025922"/>
          </a:xfrm>
          <a:prstGeom prst="rect">
            <a:avLst/>
          </a:prstGeom>
          <a:noFill/>
        </p:spPr>
      </p:sp>
      <p:sp>
        <p:nvSpPr>
          <p:cNvPr id="7" name="AutoShape 7"/>
          <p:cNvSpPr/>
          <p:nvPr/>
        </p:nvSpPr>
        <p:spPr>
          <a:xfrm>
            <a:off x="1128765" y="4947084"/>
            <a:ext cx="3704287" cy="615553"/>
          </a:xfrm>
          <a:prstGeom prst="rect">
            <a:avLst/>
          </a:prstGeom>
          <a:noFill/>
        </p:spPr>
      </p:sp>
      <p:sp>
        <p:nvSpPr>
          <p:cNvPr id="8" name="TextBox 8"/>
          <p:cNvSpPr txBox="true"/>
          <p:nvPr/>
        </p:nvSpPr>
        <p:spPr>
          <a:xfrm>
            <a:off x="7320605" y="2091596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false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宋体" charset="0"/>
                <a:cs typeface="Microsoft Yahei"/>
              </a:rPr>
              <a:t>断章取义</a:t>
            </a:r>
            <a:endParaRPr lang="zh-CN" altLang="en-US" sz="2000" b="1">
              <a:solidFill>
                <a:schemeClr val="accent1">
                  <a:alpha val="100000"/>
                </a:schemeClr>
              </a:solidFill>
              <a:latin typeface="Microsoft Yahei"/>
              <a:ea typeface="宋体" charset="0"/>
              <a:cs typeface="Microsoft Yahei"/>
            </a:endParaRPr>
          </a:p>
        </p:txBody>
      </p:sp>
      <p:sp>
        <p:nvSpPr>
          <p:cNvPr id="9" name="TextBox 9"/>
          <p:cNvSpPr txBox="true"/>
          <p:nvPr/>
        </p:nvSpPr>
        <p:spPr>
          <a:xfrm>
            <a:off x="7320915" y="2542540"/>
            <a:ext cx="3811905" cy="1388745"/>
          </a:xfrm>
          <a:prstGeom prst="rect">
            <a:avLst/>
          </a:prstGeom>
        </p:spPr>
        <p:txBody>
          <a:bodyPr vert="horz" wrap="square" lIns="66008" tIns="33052" rIns="66008" bIns="33052" rtlCol="0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这种谣言是从某个完整的内容中摘取，从中间拉出一小段，罔顾上下文和具体情况，就大肆传播并不加以解释，最后造成完全不同甚至相反的理解，令不明真相的网友误会。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0" name="TextBox 10"/>
          <p:cNvSpPr txBox="true"/>
          <p:nvPr/>
        </p:nvSpPr>
        <p:spPr>
          <a:xfrm>
            <a:off x="7892444" y="4404095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false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宋体" charset="0"/>
                <a:cs typeface="Microsoft Yahei"/>
              </a:rPr>
              <a:t>泼脏水</a:t>
            </a:r>
            <a:endParaRPr lang="zh-CN" altLang="en-US" sz="2000" b="1">
              <a:solidFill>
                <a:schemeClr val="accent1">
                  <a:alpha val="100000"/>
                </a:schemeClr>
              </a:solidFill>
              <a:latin typeface="Microsoft Yahei"/>
              <a:ea typeface="宋体" charset="0"/>
              <a:cs typeface="Microsoft Yahei"/>
            </a:endParaRPr>
          </a:p>
        </p:txBody>
      </p:sp>
      <p:sp>
        <p:nvSpPr>
          <p:cNvPr id="11" name="TextBox 11"/>
          <p:cNvSpPr txBox="true"/>
          <p:nvPr/>
        </p:nvSpPr>
        <p:spPr>
          <a:xfrm>
            <a:off x="7609205" y="4894580"/>
            <a:ext cx="3616960" cy="1388745"/>
          </a:xfrm>
          <a:prstGeom prst="rect">
            <a:avLst/>
          </a:prstGeom>
        </p:spPr>
        <p:txBody>
          <a:bodyPr vert="horz" wrap="square" lIns="66008" tIns="33052" rIns="66008" bIns="33052" rtlCol="0" anchor="ctr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这类谣言往往是为一个不法商家和个人媒体为牟取不当利益，针对某些个人或者集体编造虚假信息，侵害当事人隐私、损害集体形象，造成不良影响。。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" name="TextBox 12"/>
          <p:cNvSpPr txBox="true"/>
          <p:nvPr/>
        </p:nvSpPr>
        <p:spPr>
          <a:xfrm>
            <a:off x="1268631" y="3834957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false">
            <a:no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宋体" charset="0"/>
                <a:cs typeface="Microsoft Yahei"/>
              </a:rPr>
              <a:t>移花接木</a:t>
            </a:r>
            <a:endParaRPr lang="zh-CN" altLang="en-US" sz="2000" b="1">
              <a:solidFill>
                <a:schemeClr val="accent1">
                  <a:alpha val="100000"/>
                </a:schemeClr>
              </a:solidFill>
              <a:latin typeface="Microsoft Yahei"/>
              <a:ea typeface="宋体" charset="0"/>
              <a:cs typeface="Microsoft Yahei"/>
            </a:endParaRPr>
          </a:p>
        </p:txBody>
      </p:sp>
      <p:sp>
        <p:nvSpPr>
          <p:cNvPr id="13" name="TextBox 13"/>
          <p:cNvSpPr txBox="true"/>
          <p:nvPr/>
        </p:nvSpPr>
        <p:spPr>
          <a:xfrm>
            <a:off x="1329877" y="4358806"/>
            <a:ext cx="3333750" cy="1389019"/>
          </a:xfrm>
          <a:prstGeom prst="rect">
            <a:avLst/>
          </a:prstGeom>
        </p:spPr>
        <p:txBody>
          <a:bodyPr vert="horz" wrap="square" lIns="66008" tIns="33052" rIns="66008" bIns="33052" rtlCol="0" anchor="t" anchorCtr="false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这类谣言的基本素材往往是真的，但有其特定背景、地域、条件和处理结果，造谣者将素材脱离了具体的背景和场景被使用，就成为了谣言。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4" name="TextBox 14"/>
          <p:cNvSpPr txBox="true"/>
          <p:nvPr/>
        </p:nvSpPr>
        <p:spPr>
          <a:xfrm>
            <a:off x="649313" y="1460601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false">
            <a:no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宋体" charset="0"/>
                <a:cs typeface="Microsoft Yahei"/>
              </a:rPr>
              <a:t>标题党</a:t>
            </a:r>
            <a:endParaRPr lang="zh-CN" altLang="en-US" sz="2000" b="1">
              <a:solidFill>
                <a:schemeClr val="accent1">
                  <a:alpha val="100000"/>
                </a:schemeClr>
              </a:solidFill>
              <a:latin typeface="Microsoft Yahei"/>
              <a:ea typeface="宋体" charset="0"/>
              <a:cs typeface="Microsoft Yahei"/>
            </a:endParaRPr>
          </a:p>
        </p:txBody>
      </p:sp>
      <p:sp>
        <p:nvSpPr>
          <p:cNvPr id="15" name="TextBox 15"/>
          <p:cNvSpPr txBox="true"/>
          <p:nvPr/>
        </p:nvSpPr>
        <p:spPr>
          <a:xfrm>
            <a:off x="710558" y="1906247"/>
            <a:ext cx="3333750" cy="1389019"/>
          </a:xfrm>
          <a:prstGeom prst="rect">
            <a:avLst/>
          </a:prstGeom>
        </p:spPr>
        <p:txBody>
          <a:bodyPr vert="horz" wrap="square" lIns="66008" tIns="33052" rIns="66008" bIns="33052" rtlCol="0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“标题党”顾名思义就是为了吸引眼球，谣言者不管真实性是否被验证，在没有任何事实依据的情况下故意编造杜撰，绝大部分谣言都属于这一类。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6" name="TextBox 16"/>
          <p:cNvSpPr txBox="true"/>
          <p:nvPr/>
        </p:nvSpPr>
        <p:spPr>
          <a:xfrm>
            <a:off x="446813" y="216433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Microsoft Yahei"/>
                <a:ea typeface="宋体" charset="0"/>
                <a:cs typeface="Microsoft Yahei"/>
              </a:rPr>
              <a:t>网络谣言常见类型</a:t>
            </a:r>
            <a:endParaRPr lang="zh-CN" altLang="en-US" sz="3000" b="1">
              <a:solidFill>
                <a:schemeClr val="dk2">
                  <a:alpha val="100000"/>
                </a:schemeClr>
              </a:solidFill>
              <a:latin typeface="Microsoft Yahei"/>
              <a:ea typeface="宋体" charset="0"/>
              <a:cs typeface="Microsoft Yahei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429903" y="1939275"/>
            <a:ext cx="867618" cy="86761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Freeform 18"/>
          <p:cNvSpPr/>
          <p:nvPr/>
        </p:nvSpPr>
        <p:spPr>
          <a:xfrm>
            <a:off x="4597511" y="2106883"/>
            <a:ext cx="532402" cy="53240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cubicBezTo>
                  <a:pt x="68228" y="304800"/>
                  <a:pt x="0" y="236572"/>
                  <a:pt x="0" y="152400"/>
                </a:cubicBezTo>
                <a:cubicBezTo>
                  <a:pt x="0" y="68228"/>
                  <a:pt x="68228" y="0"/>
                  <a:pt x="152400" y="0"/>
                </a:cubicBezTo>
                <a:lnTo>
                  <a:pt x="152400" y="0"/>
                </a:lnTo>
                <a:cubicBezTo>
                  <a:pt x="236572" y="0"/>
                  <a:pt x="304800" y="68228"/>
                  <a:pt x="304800" y="152400"/>
                </a:cubicBezTo>
                <a:cubicBezTo>
                  <a:pt x="304800" y="236572"/>
                  <a:pt x="236572" y="304800"/>
                  <a:pt x="152400" y="304800"/>
                </a:cubicBezTo>
                <a:lnTo>
                  <a:pt x="152400" y="304800"/>
                </a:lnTo>
                <a:close/>
                <a:moveTo>
                  <a:pt x="167640" y="228600"/>
                </a:moveTo>
                <a:lnTo>
                  <a:pt x="182880" y="228600"/>
                </a:lnTo>
                <a:cubicBezTo>
                  <a:pt x="208131" y="228600"/>
                  <a:pt x="228600" y="208131"/>
                  <a:pt x="228600" y="182880"/>
                </a:cubicBezTo>
                <a:cubicBezTo>
                  <a:pt x="228600" y="157629"/>
                  <a:pt x="208131" y="137160"/>
                  <a:pt x="182880" y="137160"/>
                </a:cubicBezTo>
                <a:lnTo>
                  <a:pt x="182880" y="137160"/>
                </a:lnTo>
                <a:lnTo>
                  <a:pt x="121768" y="137160"/>
                </a:lnTo>
                <a:cubicBezTo>
                  <a:pt x="113348" y="137160"/>
                  <a:pt x="106528" y="130340"/>
                  <a:pt x="106528" y="121920"/>
                </a:cubicBezTo>
                <a:cubicBezTo>
                  <a:pt x="106528" y="113500"/>
                  <a:pt x="113348" y="106680"/>
                  <a:pt x="121768" y="106680"/>
                </a:cubicBezTo>
                <a:lnTo>
                  <a:pt x="121768" y="106680"/>
                </a:lnTo>
                <a:lnTo>
                  <a:pt x="213360" y="106680"/>
                </a:lnTo>
                <a:lnTo>
                  <a:pt x="213360" y="76200"/>
                </a:lnTo>
                <a:lnTo>
                  <a:pt x="167640" y="76200"/>
                </a:lnTo>
                <a:lnTo>
                  <a:pt x="167640" y="45720"/>
                </a:lnTo>
                <a:lnTo>
                  <a:pt x="137160" y="45720"/>
                </a:lnTo>
                <a:lnTo>
                  <a:pt x="137160" y="76200"/>
                </a:lnTo>
                <a:lnTo>
                  <a:pt x="121920" y="76200"/>
                </a:lnTo>
                <a:cubicBezTo>
                  <a:pt x="96669" y="76200"/>
                  <a:pt x="76200" y="96669"/>
                  <a:pt x="76200" y="121920"/>
                </a:cubicBezTo>
                <a:cubicBezTo>
                  <a:pt x="76200" y="147171"/>
                  <a:pt x="96669" y="167640"/>
                  <a:pt x="121920" y="167640"/>
                </a:cubicBezTo>
                <a:lnTo>
                  <a:pt x="121920" y="167640"/>
                </a:lnTo>
                <a:lnTo>
                  <a:pt x="182880" y="167640"/>
                </a:lnTo>
                <a:cubicBezTo>
                  <a:pt x="191300" y="167640"/>
                  <a:pt x="198120" y="174460"/>
                  <a:pt x="198120" y="182880"/>
                </a:cubicBezTo>
                <a:cubicBezTo>
                  <a:pt x="198120" y="191300"/>
                  <a:pt x="191300" y="198120"/>
                  <a:pt x="182880" y="198120"/>
                </a:cubicBezTo>
                <a:lnTo>
                  <a:pt x="182880" y="198120"/>
                </a:lnTo>
                <a:lnTo>
                  <a:pt x="91440" y="198120"/>
                </a:lnTo>
                <a:lnTo>
                  <a:pt x="91440" y="228600"/>
                </a:lnTo>
                <a:lnTo>
                  <a:pt x="137160" y="228600"/>
                </a:lnTo>
                <a:lnTo>
                  <a:pt x="137160" y="259080"/>
                </a:lnTo>
                <a:lnTo>
                  <a:pt x="167640" y="259080"/>
                </a:lnTo>
                <a:lnTo>
                  <a:pt x="167640" y="228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9" name="AutoShape 19"/>
          <p:cNvSpPr/>
          <p:nvPr/>
        </p:nvSpPr>
        <p:spPr>
          <a:xfrm>
            <a:off x="4978680" y="4387218"/>
            <a:ext cx="867618" cy="86761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0" name="Freeform 20"/>
          <p:cNvSpPr/>
          <p:nvPr/>
        </p:nvSpPr>
        <p:spPr>
          <a:xfrm>
            <a:off x="5200515" y="4618384"/>
            <a:ext cx="423950" cy="42395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60960" y="167640"/>
                </a:moveTo>
                <a:lnTo>
                  <a:pt x="30480" y="167640"/>
                </a:lnTo>
                <a:cubicBezTo>
                  <a:pt x="13649" y="167640"/>
                  <a:pt x="0" y="153991"/>
                  <a:pt x="0" y="137160"/>
                </a:cubicBezTo>
                <a:lnTo>
                  <a:pt x="0" y="137160"/>
                </a:lnTo>
                <a:lnTo>
                  <a:pt x="0" y="76200"/>
                </a:lnTo>
                <a:cubicBezTo>
                  <a:pt x="0" y="59436"/>
                  <a:pt x="13716" y="45720"/>
                  <a:pt x="30480" y="45720"/>
                </a:cubicBezTo>
                <a:lnTo>
                  <a:pt x="60960" y="45720"/>
                </a:lnTo>
                <a:lnTo>
                  <a:pt x="60960" y="15240"/>
                </a:lnTo>
                <a:lnTo>
                  <a:pt x="274320" y="15240"/>
                </a:lnTo>
                <a:lnTo>
                  <a:pt x="274320" y="167640"/>
                </a:lnTo>
                <a:cubicBezTo>
                  <a:pt x="274320" y="201311"/>
                  <a:pt x="247031" y="228600"/>
                  <a:pt x="213360" y="228600"/>
                </a:cubicBezTo>
                <a:lnTo>
                  <a:pt x="213360" y="228600"/>
                </a:lnTo>
                <a:lnTo>
                  <a:pt x="121920" y="228600"/>
                </a:lnTo>
                <a:cubicBezTo>
                  <a:pt x="88249" y="228600"/>
                  <a:pt x="60960" y="201311"/>
                  <a:pt x="60960" y="167640"/>
                </a:cubicBezTo>
                <a:lnTo>
                  <a:pt x="60960" y="167640"/>
                </a:lnTo>
                <a:close/>
                <a:moveTo>
                  <a:pt x="60960" y="137160"/>
                </a:moveTo>
                <a:lnTo>
                  <a:pt x="60960" y="76200"/>
                </a:lnTo>
                <a:lnTo>
                  <a:pt x="30480" y="76200"/>
                </a:lnTo>
                <a:lnTo>
                  <a:pt x="30480" y="137160"/>
                </a:lnTo>
                <a:lnTo>
                  <a:pt x="60960" y="137160"/>
                </a:lnTo>
                <a:close/>
                <a:moveTo>
                  <a:pt x="30480" y="259080"/>
                </a:moveTo>
                <a:lnTo>
                  <a:pt x="30480" y="243840"/>
                </a:lnTo>
                <a:lnTo>
                  <a:pt x="304800" y="243840"/>
                </a:lnTo>
                <a:lnTo>
                  <a:pt x="304800" y="259080"/>
                </a:lnTo>
                <a:lnTo>
                  <a:pt x="243840" y="289560"/>
                </a:lnTo>
                <a:lnTo>
                  <a:pt x="91440" y="289560"/>
                </a:lnTo>
                <a:lnTo>
                  <a:pt x="30480" y="2590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1" name="AutoShape 21"/>
          <p:cNvSpPr/>
          <p:nvPr/>
        </p:nvSpPr>
        <p:spPr>
          <a:xfrm>
            <a:off x="6082921" y="2566927"/>
            <a:ext cx="867618" cy="86761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AutoShape 22"/>
          <p:cNvSpPr/>
          <p:nvPr/>
        </p:nvSpPr>
        <p:spPr>
          <a:xfrm>
            <a:off x="6631699" y="4937882"/>
            <a:ext cx="867618" cy="86761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3" name="Freeform 23"/>
          <p:cNvSpPr/>
          <p:nvPr/>
        </p:nvSpPr>
        <p:spPr>
          <a:xfrm>
            <a:off x="6280943" y="2797200"/>
            <a:ext cx="471575" cy="4715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4" name="Freeform 24"/>
          <p:cNvSpPr/>
          <p:nvPr/>
        </p:nvSpPr>
        <p:spPr>
          <a:xfrm>
            <a:off x="6859716" y="5179724"/>
            <a:ext cx="411583" cy="38393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true"/>
          </p:cNvPicPr>
          <p:nvPr/>
        </p:nvPicPr>
        <p:blipFill>
          <a:blip r:embed="rId2">
            <a:alphaModFix amt="100000"/>
          </a:blip>
          <a:srcRect l="9" r="9"/>
          <a:stretch>
            <a:fillRect/>
          </a:stretch>
        </p:blipFill>
        <p:spPr>
          <a:xfrm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id="3" name="TextBox 3"/>
          <p:cNvSpPr txBox="true"/>
          <p:nvPr>
            <p:custDataLst>
              <p:tags r:id="rId3"/>
            </p:custDataLst>
          </p:nvPr>
        </p:nvSpPr>
        <p:spPr>
          <a:xfrm>
            <a:off x="1482606" y="1947878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借助互联网平台，网络谣言能够在短时间内迅速传播，覆盖面广。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true"/>
          <p:nvPr>
            <p:custDataLst>
              <p:tags r:id="rId4"/>
            </p:custDataLst>
          </p:nvPr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false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传播速度快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true"/>
          <p:nvPr>
            <p:custDataLst>
              <p:tags r:id="rId5"/>
            </p:custDataLst>
          </p:nvPr>
        </p:nvSpPr>
        <p:spPr>
          <a:xfrm>
            <a:off x="1482606" y="371297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为了吸引关注，网络谣言往往内容夸张、情节离奇，甚至带有恐吓性质。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true"/>
          <p:nvPr>
            <p:custDataLst>
              <p:tags r:id="rId6"/>
            </p:custDataLst>
          </p:nvPr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false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内容夸张离奇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true"/>
          <p:nvPr>
            <p:custDataLst>
              <p:tags r:id="rId7"/>
            </p:custDataLst>
          </p:nvPr>
        </p:nvSpPr>
        <p:spPr>
          <a:xfrm>
            <a:off x="1482606" y="537710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在公安机关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网络谣言追溯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源头过程中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不知情人通过转发扩大传播范围，也属于传播谣言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true"/>
          <p:nvPr>
            <p:custDataLst>
              <p:tags r:id="rId8"/>
            </p:custDataLst>
          </p:nvPr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fals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参与人传播人往往无意识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true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fals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网络谣言特点分析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true"/>
          <p:nvPr>
            <p:custDataLst>
              <p:tags r:id="rId9"/>
            </p:custDataLst>
          </p:nvPr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fals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true"/>
          <p:nvPr>
            <p:custDataLst>
              <p:tags r:id="rId10"/>
            </p:custDataLst>
          </p:nvPr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fals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true"/>
          <p:nvPr>
            <p:custDataLst>
              <p:tags r:id="rId11"/>
            </p:custDataLst>
          </p:nvPr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fals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>
            <p:custDataLst>
              <p:tags r:id="rId12"/>
            </p:custDataLst>
          </p:nvPr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AutoShape 14"/>
          <p:cNvSpPr/>
          <p:nvPr>
            <p:custDataLst>
              <p:tags r:id="rId13"/>
            </p:custDataLst>
          </p:nvPr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>
            <p:custDataLst>
              <p:tags r:id="rId14"/>
            </p:custDataLst>
          </p:nvPr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true"/>
          </p:cNvPicPr>
          <p:nvPr/>
        </p:nvPicPr>
        <p:blipFill>
          <a:blip r:embed="rId2">
            <a:alphaModFix amt="100000"/>
          </a:blip>
          <a:srcRect l="8583" r="8583"/>
          <a:stretch>
            <a:fillRect/>
          </a:stretch>
        </p:blipFill>
        <p:spPr>
          <a:xfrm>
            <a:off x="425795" y="2384018"/>
            <a:ext cx="3415971" cy="3415971"/>
          </a:xfrm>
          <a:prstGeom prst="ellipse">
            <a:avLst/>
          </a:prstGeom>
        </p:spPr>
      </p:pic>
      <p:sp>
        <p:nvSpPr>
          <p:cNvPr id="3" name="TextBox 3"/>
          <p:cNvSpPr txBox="true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fals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谣言传播途径及</a:t>
            </a:r>
            <a:r>
              <a:rPr lang="en-US" sz="3000" b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影响</a:t>
            </a:r>
            <a:endParaRPr lang="en-US" sz="3000" b="1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>
            <p:custDataLst>
              <p:tags r:id="rId3"/>
            </p:custDataLst>
          </p:nvPr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true"/>
          <p:nvPr>
            <p:custDataLst>
              <p:tags r:id="rId4"/>
            </p:custDataLst>
          </p:nvPr>
        </p:nvSpPr>
        <p:spPr>
          <a:xfrm>
            <a:off x="4312581" y="189368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社交媒体传播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true"/>
          <p:nvPr>
            <p:custDataLst>
              <p:tags r:id="rId5"/>
            </p:custDataLst>
          </p:nvPr>
        </p:nvSpPr>
        <p:spPr>
          <a:xfrm>
            <a:off x="4312581" y="2463837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fals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社交媒体是网络谣言传播的主要途径之一，用户通过分享、转发等方式，使谣言迅速扩散。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>
            <p:custDataLst>
              <p:tags r:id="rId6"/>
            </p:custDataLst>
          </p:nvPr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true"/>
          <p:nvPr>
            <p:custDataLst>
              <p:tags r:id="rId7"/>
            </p:custDataLst>
          </p:nvPr>
        </p:nvSpPr>
        <p:spPr>
          <a:xfrm>
            <a:off x="8269948" y="190115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公众号、网站、</a:t>
            </a: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论坛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true"/>
          <p:nvPr>
            <p:custDataLst>
              <p:tags r:id="rId8"/>
            </p:custDataLst>
          </p:nvPr>
        </p:nvSpPr>
        <p:spPr>
          <a:xfrm>
            <a:off x="8269948" y="2471312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fals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部分不负责任的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公众号、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网站和论坛也成为谣言传播的渠道，通过发布虚假新闻或帖子来误导公众。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>
            <p:custDataLst>
              <p:tags r:id="rId9"/>
            </p:custDataLst>
          </p:nvPr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true"/>
          <p:nvPr>
            <p:custDataLst>
              <p:tags r:id="rId10"/>
            </p:custDataLst>
          </p:nvPr>
        </p:nvSpPr>
        <p:spPr>
          <a:xfrm>
            <a:off x="4343551" y="454531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影响社会稳定</a:t>
            </a:r>
            <a:endParaRPr lang="en-US" sz="2000" b="1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true"/>
          <p:nvPr>
            <p:custDataLst>
              <p:tags r:id="rId11"/>
            </p:custDataLst>
          </p:nvPr>
        </p:nvSpPr>
        <p:spPr>
          <a:xfrm>
            <a:off x="4320056" y="5115465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fals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网络谣言的传播会扰乱社会秩序，引发公众恐慌和不满情绪，甚至可能导致社会信任危机。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>
            <p:custDataLst>
              <p:tags r:id="rId12"/>
            </p:custDataLst>
          </p:nvPr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true"/>
          <p:nvPr>
            <p:custDataLst>
              <p:tags r:id="rId13"/>
            </p:custDataLst>
          </p:nvPr>
        </p:nvSpPr>
        <p:spPr>
          <a:xfrm>
            <a:off x="8277423" y="455278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损害个人与机构名誉</a:t>
            </a:r>
            <a:endParaRPr lang="en-US" sz="2000" b="1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true"/>
          <p:nvPr>
            <p:custDataLst>
              <p:tags r:id="rId14"/>
            </p:custDataLst>
          </p:nvPr>
        </p:nvSpPr>
        <p:spPr>
          <a:xfrm>
            <a:off x="8277423" y="5122940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fals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针对个人或机构的网络谣言会损害其名誉和形象，造成不必要的困扰和损失。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>
            <a:off x="5070021" y="1411090"/>
            <a:ext cx="2051957" cy="1842306"/>
          </a:xfrm>
          <a:prstGeom prst="rect">
            <a:avLst/>
          </a:prstGeom>
        </p:spPr>
        <p:txBody>
          <a:bodyPr vert="horz" wrap="square" lIns="114300" tIns="57150" rIns="114300" bIns="57150" rtlCol="0" anchor="ctr" anchorCtr="fals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8000" b="1">
                <a:solidFill>
                  <a:srgbClr val="B3CEFF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8000" b="1">
              <a:solidFill>
                <a:srgbClr val="B3CEFF">
                  <a:alpha val="100000"/>
                </a:srgbClr>
              </a:solidFill>
              <a:highlight>
                <a:srgbClr val="000000">
                  <a:alpha val="0"/>
                </a:srgbClr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true"/>
          <p:nvPr/>
        </p:nvSpPr>
        <p:spPr>
          <a:xfrm>
            <a:off x="853596" y="3253396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网络谣言危害剖析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87.468346456693,&quot;left&quot;:42.69590551181103,&quot;top&quot;:107.9255905511811,&quot;width&quot;:407.7947244094488}"/>
</p:tagLst>
</file>

<file path=ppt/tags/tag10.xml><?xml version="1.0" encoding="utf-8"?>
<p:tagLst xmlns:p="http://schemas.openxmlformats.org/presentationml/2006/main">
  <p:tag name="KSO_WM_DIAGRAM_VIRTUALLY_FRAME" val="{&quot;height&quot;:387.468346456693,&quot;left&quot;:42.69590551181103,&quot;top&quot;:107.9255905511811,&quot;width&quot;:407.7947244094488}"/>
</p:tagLst>
</file>

<file path=ppt/tags/tag11.xml><?xml version="1.0" encoding="utf-8"?>
<p:tagLst xmlns:p="http://schemas.openxmlformats.org/presentationml/2006/main">
  <p:tag name="KSO_WM_DIAGRAM_VIRTUALLY_FRAME" val="{&quot;height&quot;:387.468346456693,&quot;left&quot;:42.69590551181103,&quot;top&quot;:107.9255905511811,&quot;width&quot;:407.7947244094488}"/>
</p:tagLst>
</file>

<file path=ppt/tags/tag12.xml><?xml version="1.0" encoding="utf-8"?>
<p:tagLst xmlns:p="http://schemas.openxmlformats.org/presentationml/2006/main">
  <p:tag name="KSO_WM_DIAGRAM_VIRTUALLY_FRAME" val="{&quot;height&quot;:387.468346456693,&quot;left&quot;:42.69590551181103,&quot;top&quot;:107.9255905511811,&quot;width&quot;:407.7947244094488}"/>
</p:tagLst>
</file>

<file path=ppt/tags/tag13.xml><?xml version="1.0" encoding="utf-8"?>
<p:tagLst xmlns:p="http://schemas.openxmlformats.org/presentationml/2006/main">
  <p:tag name="KSO_WM_DIAGRAM_VIRTUALLY_FRAME" val="{&quot;height&quot;:384.17,&quot;left&quot;:323.89566929133855,&quot;top&quot;:129.37653543307084,&quot;width&quot;:600.1922047244095}"/>
</p:tagLst>
</file>

<file path=ppt/tags/tag14.xml><?xml version="1.0" encoding="utf-8"?>
<p:tagLst xmlns:p="http://schemas.openxmlformats.org/presentationml/2006/main">
  <p:tag name="KSO_WM_DIAGRAM_VIRTUALLY_FRAME" val="{&quot;height&quot;:384.17,&quot;left&quot;:323.89566929133855,&quot;top&quot;:129.37653543307084,&quot;width&quot;:600.1922047244095}"/>
</p:tagLst>
</file>

<file path=ppt/tags/tag15.xml><?xml version="1.0" encoding="utf-8"?>
<p:tagLst xmlns:p="http://schemas.openxmlformats.org/presentationml/2006/main">
  <p:tag name="KSO_WM_DIAGRAM_VIRTUALLY_FRAME" val="{&quot;height&quot;:384.17,&quot;left&quot;:323.89566929133855,&quot;top&quot;:129.37653543307084,&quot;width&quot;:600.1922047244095}"/>
</p:tagLst>
</file>

<file path=ppt/tags/tag16.xml><?xml version="1.0" encoding="utf-8"?>
<p:tagLst xmlns:p="http://schemas.openxmlformats.org/presentationml/2006/main">
  <p:tag name="KSO_WM_DIAGRAM_VIRTUALLY_FRAME" val="{&quot;height&quot;:384.17,&quot;left&quot;:323.89566929133855,&quot;top&quot;:129.37653543307084,&quot;width&quot;:600.1922047244095}"/>
</p:tagLst>
</file>

<file path=ppt/tags/tag17.xml><?xml version="1.0" encoding="utf-8"?>
<p:tagLst xmlns:p="http://schemas.openxmlformats.org/presentationml/2006/main">
  <p:tag name="KSO_WM_DIAGRAM_VIRTUALLY_FRAME" val="{&quot;height&quot;:384.17,&quot;left&quot;:323.89566929133855,&quot;top&quot;:129.37653543307084,&quot;width&quot;:600.1922047244095}"/>
</p:tagLst>
</file>

<file path=ppt/tags/tag18.xml><?xml version="1.0" encoding="utf-8"?>
<p:tagLst xmlns:p="http://schemas.openxmlformats.org/presentationml/2006/main">
  <p:tag name="KSO_WM_DIAGRAM_VIRTUALLY_FRAME" val="{&quot;height&quot;:384.17,&quot;left&quot;:323.89566929133855,&quot;top&quot;:129.37653543307084,&quot;width&quot;:600.1922047244095}"/>
</p:tagLst>
</file>

<file path=ppt/tags/tag19.xml><?xml version="1.0" encoding="utf-8"?>
<p:tagLst xmlns:p="http://schemas.openxmlformats.org/presentationml/2006/main">
  <p:tag name="KSO_WM_DIAGRAM_VIRTUALLY_FRAME" val="{&quot;height&quot;:384.17,&quot;left&quot;:323.89566929133855,&quot;top&quot;:129.37653543307084,&quot;width&quot;:600.1922047244095}"/>
</p:tagLst>
</file>

<file path=ppt/tags/tag2.xml><?xml version="1.0" encoding="utf-8"?>
<p:tagLst xmlns:p="http://schemas.openxmlformats.org/presentationml/2006/main">
  <p:tag name="KSO_WM_DIAGRAM_VIRTUALLY_FRAME" val="{&quot;height&quot;:387.468346456693,&quot;left&quot;:42.69590551181103,&quot;top&quot;:107.9255905511811,&quot;width&quot;:407.7947244094488}"/>
</p:tagLst>
</file>

<file path=ppt/tags/tag20.xml><?xml version="1.0" encoding="utf-8"?>
<p:tagLst xmlns:p="http://schemas.openxmlformats.org/presentationml/2006/main">
  <p:tag name="KSO_WM_DIAGRAM_VIRTUALLY_FRAME" val="{&quot;height&quot;:384.17,&quot;left&quot;:323.89566929133855,&quot;top&quot;:129.37653543307084,&quot;width&quot;:600.1922047244095}"/>
</p:tagLst>
</file>

<file path=ppt/tags/tag21.xml><?xml version="1.0" encoding="utf-8"?>
<p:tagLst xmlns:p="http://schemas.openxmlformats.org/presentationml/2006/main">
  <p:tag name="KSO_WM_DIAGRAM_VIRTUALLY_FRAME" val="{&quot;height&quot;:384.17,&quot;left&quot;:323.89566929133855,&quot;top&quot;:129.37653543307084,&quot;width&quot;:600.1922047244095}"/>
</p:tagLst>
</file>

<file path=ppt/tags/tag22.xml><?xml version="1.0" encoding="utf-8"?>
<p:tagLst xmlns:p="http://schemas.openxmlformats.org/presentationml/2006/main">
  <p:tag name="KSO_WM_DIAGRAM_VIRTUALLY_FRAME" val="{&quot;height&quot;:384.17,&quot;left&quot;:323.89566929133855,&quot;top&quot;:129.37653543307084,&quot;width&quot;:600.1922047244095}"/>
</p:tagLst>
</file>

<file path=ppt/tags/tag23.xml><?xml version="1.0" encoding="utf-8"?>
<p:tagLst xmlns:p="http://schemas.openxmlformats.org/presentationml/2006/main">
  <p:tag name="KSO_WM_DIAGRAM_VIRTUALLY_FRAME" val="{&quot;height&quot;:384.17,&quot;left&quot;:323.89566929133855,&quot;top&quot;:129.37653543307084,&quot;width&quot;:600.1922047244095}"/>
</p:tagLst>
</file>

<file path=ppt/tags/tag24.xml><?xml version="1.0" encoding="utf-8"?>
<p:tagLst xmlns:p="http://schemas.openxmlformats.org/presentationml/2006/main">
  <p:tag name="KSO_WM_DIAGRAM_VIRTUALLY_FRAME" val="{&quot;height&quot;:384.17,&quot;left&quot;:323.89566929133855,&quot;top&quot;:129.37653543307084,&quot;width&quot;:600.1922047244095}"/>
</p:tagLst>
</file>

<file path=ppt/tags/tag25.xml><?xml version="1.0" encoding="utf-8"?>
<p:tagLst xmlns:p="http://schemas.openxmlformats.org/presentationml/2006/main">
  <p:tag name="KSO_WM_DIAGRAM_VIRTUALLY_FRAME" val="{&quot;height&quot;:333.50795275590554,&quot;left&quot;:37.15275590551181,&quot;top&quot;:133.36952755905511,&quot;width&quot;:889.6031496062993}"/>
</p:tagLst>
</file>

<file path=ppt/tags/tag26.xml><?xml version="1.0" encoding="utf-8"?>
<p:tagLst xmlns:p="http://schemas.openxmlformats.org/presentationml/2006/main">
  <p:tag name="KSO_WM_DIAGRAM_VIRTUALLY_FRAME" val="{&quot;height&quot;:333.50795275590554,&quot;left&quot;:37.15275590551181,&quot;top&quot;:133.36952755905511,&quot;width&quot;:889.6031496062993}"/>
</p:tagLst>
</file>

<file path=ppt/tags/tag27.xml><?xml version="1.0" encoding="utf-8"?>
<p:tagLst xmlns:p="http://schemas.openxmlformats.org/presentationml/2006/main">
  <p:tag name="KSO_WM_DIAGRAM_VIRTUALLY_FRAME" val="{&quot;height&quot;:333.50795275590554,&quot;left&quot;:37.15275590551181,&quot;top&quot;:133.36952755905511,&quot;width&quot;:889.6031496062993}"/>
</p:tagLst>
</file>

<file path=ppt/tags/tag28.xml><?xml version="1.0" encoding="utf-8"?>
<p:tagLst xmlns:p="http://schemas.openxmlformats.org/presentationml/2006/main">
  <p:tag name="KSO_WM_DIAGRAM_VIRTUALLY_FRAME" val="{&quot;height&quot;:333.50795275590554,&quot;left&quot;:37.15275590551181,&quot;top&quot;:133.36952755905511,&quot;width&quot;:889.6031496062993}"/>
</p:tagLst>
</file>

<file path=ppt/tags/tag29.xml><?xml version="1.0" encoding="utf-8"?>
<p:tagLst xmlns:p="http://schemas.openxmlformats.org/presentationml/2006/main">
  <p:tag name="KSO_WM_DIAGRAM_VIRTUALLY_FRAME" val="{&quot;height&quot;:333.50795275590554,&quot;left&quot;:37.15275590551181,&quot;top&quot;:133.36952755905511,&quot;width&quot;:889.6031496062993}"/>
</p:tagLst>
</file>

<file path=ppt/tags/tag3.xml><?xml version="1.0" encoding="utf-8"?>
<p:tagLst xmlns:p="http://schemas.openxmlformats.org/presentationml/2006/main">
  <p:tag name="KSO_WM_DIAGRAM_VIRTUALLY_FRAME" val="{&quot;height&quot;:387.468346456693,&quot;left&quot;:42.69590551181103,&quot;top&quot;:107.9255905511811,&quot;width&quot;:407.7947244094488}"/>
</p:tagLst>
</file>

<file path=ppt/tags/tag30.xml><?xml version="1.0" encoding="utf-8"?>
<p:tagLst xmlns:p="http://schemas.openxmlformats.org/presentationml/2006/main">
  <p:tag name="KSO_WM_DIAGRAM_VIRTUALLY_FRAME" val="{&quot;height&quot;:333.50795275590554,&quot;left&quot;:37.15275590551181,&quot;top&quot;:133.36952755905511,&quot;width&quot;:889.6031496062993}"/>
</p:tagLst>
</file>

<file path=ppt/tags/tag31.xml><?xml version="1.0" encoding="utf-8"?>
<p:tagLst xmlns:p="http://schemas.openxmlformats.org/presentationml/2006/main">
  <p:tag name="KSO_WM_DIAGRAM_VIRTUALLY_FRAME" val="{&quot;height&quot;:333.50795275590554,&quot;left&quot;:37.15275590551181,&quot;top&quot;:133.36952755905511,&quot;width&quot;:889.6031496062993}"/>
</p:tagLst>
</file>

<file path=ppt/tags/tag32.xml><?xml version="1.0" encoding="utf-8"?>
<p:tagLst xmlns:p="http://schemas.openxmlformats.org/presentationml/2006/main">
  <p:tag name="KSO_WM_DIAGRAM_VIRTUALLY_FRAME" val="{&quot;height&quot;:333.50795275590554,&quot;left&quot;:37.15275590551181,&quot;top&quot;:133.36952755905511,&quot;width&quot;:889.6031496062993}"/>
</p:tagLst>
</file>

<file path=ppt/tags/tag33.xml><?xml version="1.0" encoding="utf-8"?>
<p:tagLst xmlns:p="http://schemas.openxmlformats.org/presentationml/2006/main">
  <p:tag name="KSO_WM_DIAGRAM_VIRTUALLY_FRAME" val="{&quot;height&quot;:333.50795275590554,&quot;left&quot;:37.15275590551181,&quot;top&quot;:133.36952755905511,&quot;width&quot;:889.6031496062993}"/>
</p:tagLst>
</file>

<file path=ppt/tags/tag34.xml><?xml version="1.0" encoding="utf-8"?>
<p:tagLst xmlns:p="http://schemas.openxmlformats.org/presentationml/2006/main">
  <p:tag name="KSO_WM_DIAGRAM_VIRTUALLY_FRAME" val="{&quot;height&quot;:333.50795275590554,&quot;left&quot;:37.15275590551181,&quot;top&quot;:133.36952755905511,&quot;width&quot;:889.6031496062993}"/>
</p:tagLst>
</file>

<file path=ppt/tags/tag35.xml><?xml version="1.0" encoding="utf-8"?>
<p:tagLst xmlns:p="http://schemas.openxmlformats.org/presentationml/2006/main">
  <p:tag name="KSO_WM_DIAGRAM_VIRTUALLY_FRAME" val="{&quot;height&quot;:333.50795275590554,&quot;left&quot;:37.15275590551181,&quot;top&quot;:133.36952755905511,&quot;width&quot;:889.6031496062993}"/>
</p:tagLst>
</file>

<file path=ppt/tags/tag36.xml><?xml version="1.0" encoding="utf-8"?>
<p:tagLst xmlns:p="http://schemas.openxmlformats.org/presentationml/2006/main">
  <p:tag name="KSO_WM_DIAGRAM_VIRTUALLY_FRAME" val="{&quot;height&quot;:333.50795275590554,&quot;left&quot;:37.15275590551181,&quot;top&quot;:133.36952755905511,&quot;width&quot;:889.6031496062993}"/>
</p:tagLst>
</file>

<file path=ppt/tags/tag37.xml><?xml version="1.0" encoding="utf-8"?>
<p:tagLst xmlns:p="http://schemas.openxmlformats.org/presentationml/2006/main">
  <p:tag name="KSO_WM_DIAGRAM_VIRTUALLY_FRAME" val="{&quot;height&quot;:366.56299212598435,&quot;left&quot;:473.05291338582674,&quot;top&quot;:114.72212598425196,&quot;width&quot;:398.77212598425183}"/>
</p:tagLst>
</file>

<file path=ppt/tags/tag38.xml><?xml version="1.0" encoding="utf-8"?>
<p:tagLst xmlns:p="http://schemas.openxmlformats.org/presentationml/2006/main">
  <p:tag name="KSO_WM_DIAGRAM_VIRTUALLY_FRAME" val="{&quot;height&quot;:366.56299212598435,&quot;left&quot;:473.05291338582674,&quot;top&quot;:114.72212598425196,&quot;width&quot;:398.77212598425183}"/>
</p:tagLst>
</file>

<file path=ppt/tags/tag39.xml><?xml version="1.0" encoding="utf-8"?>
<p:tagLst xmlns:p="http://schemas.openxmlformats.org/presentationml/2006/main">
  <p:tag name="KSO_WM_DIAGRAM_VIRTUALLY_FRAME" val="{&quot;height&quot;:366.56299212598435,&quot;left&quot;:473.05291338582674,&quot;top&quot;:114.72212598425196,&quot;width&quot;:398.77212598425183}"/>
</p:tagLst>
</file>

<file path=ppt/tags/tag4.xml><?xml version="1.0" encoding="utf-8"?>
<p:tagLst xmlns:p="http://schemas.openxmlformats.org/presentationml/2006/main">
  <p:tag name="KSO_WM_DIAGRAM_VIRTUALLY_FRAME" val="{&quot;height&quot;:387.468346456693,&quot;left&quot;:42.69590551181103,&quot;top&quot;:107.9255905511811,&quot;width&quot;:407.7947244094488}"/>
</p:tagLst>
</file>

<file path=ppt/tags/tag40.xml><?xml version="1.0" encoding="utf-8"?>
<p:tagLst xmlns:p="http://schemas.openxmlformats.org/presentationml/2006/main">
  <p:tag name="KSO_WM_DIAGRAM_VIRTUALLY_FRAME" val="{&quot;height&quot;:366.56299212598435,&quot;left&quot;:473.05291338582674,&quot;top&quot;:114.72212598425196,&quot;width&quot;:398.77212598425183}"/>
</p:tagLst>
</file>

<file path=ppt/tags/tag41.xml><?xml version="1.0" encoding="utf-8"?>
<p:tagLst xmlns:p="http://schemas.openxmlformats.org/presentationml/2006/main">
  <p:tag name="KSO_WM_DIAGRAM_VIRTUALLY_FRAME" val="{&quot;height&quot;:366.56299212598435,&quot;left&quot;:473.05291338582674,&quot;top&quot;:114.72212598425196,&quot;width&quot;:398.77212598425183}"/>
</p:tagLst>
</file>

<file path=ppt/tags/tag42.xml><?xml version="1.0" encoding="utf-8"?>
<p:tagLst xmlns:p="http://schemas.openxmlformats.org/presentationml/2006/main">
  <p:tag name="KSO_WM_DIAGRAM_VIRTUALLY_FRAME" val="{&quot;height&quot;:366.56299212598435,&quot;left&quot;:473.05291338582674,&quot;top&quot;:114.72212598425196,&quot;width&quot;:398.77212598425183}"/>
</p:tagLst>
</file>

<file path=ppt/tags/tag5.xml><?xml version="1.0" encoding="utf-8"?>
<p:tagLst xmlns:p="http://schemas.openxmlformats.org/presentationml/2006/main">
  <p:tag name="KSO_WM_DIAGRAM_VIRTUALLY_FRAME" val="{&quot;height&quot;:387.468346456693,&quot;left&quot;:42.69590551181103,&quot;top&quot;:107.9255905511811,&quot;width&quot;:407.7947244094488}"/>
</p:tagLst>
</file>

<file path=ppt/tags/tag6.xml><?xml version="1.0" encoding="utf-8"?>
<p:tagLst xmlns:p="http://schemas.openxmlformats.org/presentationml/2006/main">
  <p:tag name="KSO_WM_DIAGRAM_VIRTUALLY_FRAME" val="{&quot;height&quot;:387.468346456693,&quot;left&quot;:42.69590551181103,&quot;top&quot;:107.9255905511811,&quot;width&quot;:407.7947244094488}"/>
</p:tagLst>
</file>

<file path=ppt/tags/tag7.xml><?xml version="1.0" encoding="utf-8"?>
<p:tagLst xmlns:p="http://schemas.openxmlformats.org/presentationml/2006/main">
  <p:tag name="KSO_WM_DIAGRAM_VIRTUALLY_FRAME" val="{&quot;height&quot;:387.468346456693,&quot;left&quot;:42.69590551181103,&quot;top&quot;:107.9255905511811,&quot;width&quot;:407.7947244094488}"/>
</p:tagLst>
</file>

<file path=ppt/tags/tag8.xml><?xml version="1.0" encoding="utf-8"?>
<p:tagLst xmlns:p="http://schemas.openxmlformats.org/presentationml/2006/main">
  <p:tag name="KSO_WM_DIAGRAM_VIRTUALLY_FRAME" val="{&quot;height&quot;:387.468346456693,&quot;left&quot;:42.69590551181103,&quot;top&quot;:107.9255905511811,&quot;width&quot;:407.7947244094488}"/>
</p:tagLst>
</file>

<file path=ppt/tags/tag9.xml><?xml version="1.0" encoding="utf-8"?>
<p:tagLst xmlns:p="http://schemas.openxmlformats.org/presentationml/2006/main">
  <p:tag name="KSO_WM_DIAGRAM_VIRTUALLY_FRAME" val="{&quot;height&quot;:387.468346456693,&quot;left&quot;:42.69590551181103,&quot;top&quot;:107.9255905511811,&quot;width&quot;:407.7947244094488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FFFFFF"/>
      </a:dk1>
      <a:lt1>
        <a:srgbClr val="000C1C"/>
      </a:lt1>
      <a:dk2>
        <a:srgbClr val="FFFFFF"/>
      </a:dk2>
      <a:lt2>
        <a:srgbClr val="152442"/>
      </a:lt2>
      <a:accent1>
        <a:srgbClr val="013BBE"/>
      </a:accent1>
      <a:accent2>
        <a:srgbClr val="013BBE"/>
      </a:accent2>
      <a:accent3>
        <a:srgbClr val="0463E2"/>
      </a:accent3>
      <a:accent4>
        <a:srgbClr val="0D3F86"/>
      </a:accent4>
      <a:accent5>
        <a:srgbClr val="0F5EBC"/>
      </a:accent5>
      <a:accent6>
        <a:srgbClr val="2878D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2648</Words>
  <Application>WPS 演示</Application>
  <PresentationFormat>On-screen Show (4:3)</PresentationFormat>
  <Paragraphs>259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DejaVu Sans</vt:lpstr>
      <vt:lpstr>微软雅黑</vt:lpstr>
      <vt:lpstr>方正黑体_GBK</vt:lpstr>
      <vt:lpstr>Microsoft Yahei</vt:lpstr>
      <vt:lpstr>URW Bookman</vt:lpstr>
      <vt:lpstr>宋体</vt:lpstr>
      <vt:lpstr>Arial</vt:lpstr>
      <vt:lpstr>Arial Unicode MS</vt:lpstr>
      <vt:lpstr>Calibri</vt:lpstr>
      <vt:lpstr>方正书宋_GBK</vt:lpstr>
      <vt:lpstr>Standard Symbols PS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greatwall</cp:lastModifiedBy>
  <cp:revision>7</cp:revision>
  <dcterms:created xsi:type="dcterms:W3CDTF">2024-09-02T02:24:13Z</dcterms:created>
  <dcterms:modified xsi:type="dcterms:W3CDTF">2024-09-02T02:24:13Z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77B2E8D6EE7048F0B0568C296484039E_12</vt:lpwstr>
  </property>
  <property fmtid="{D5CDD505-2E9C-101B-9397-08002B2CF9AE}" pid="3" name="KSOProductBuildVer">
    <vt:lpwstr>2052-11.8.2.10290</vt:lpwstr>
  </property>
</Properties>
</file>